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68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76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51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166.xml"/>
  <Override ContentType="application/vnd.openxmlformats-officedocument.presentationml.notesSlide+xml" PartName="/ppt/notesSlides/notesSlide182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17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14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53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71.xml"/>
  <Override ContentType="application/vnd.openxmlformats-officedocument.presentationml.notesSlide+xml" PartName="/ppt/notesSlides/notesSlide18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16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155.xml"/>
  <Override ContentType="application/vnd.openxmlformats-officedocument.presentationml.notesSlide+xml" PartName="/ppt/notesSlides/notesSlide18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17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46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5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16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174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50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59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9.xml"/>
  <Override ContentType="application/vnd.openxmlformats-officedocument.presentationml.notesSlide+xml" PartName="/ppt/notesSlides/notesSlide177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60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179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52.xml"/>
  <Override ContentType="application/vnd.openxmlformats-officedocument.presentationml.notesSlide+xml" PartName="/ppt/notesSlides/notesSlide165.xml"/>
  <Override ContentType="application/vnd.openxmlformats-officedocument.presentationml.notesSlide+xml" PartName="/ppt/notesSlides/notesSlide183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170.xml"/>
  <Override ContentType="application/vnd.openxmlformats-officedocument.presentationml.notesSlide+xml" PartName="/ppt/notesSlides/notesSlide16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15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49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56.xml"/>
  <Override ContentType="application/vnd.openxmlformats-officedocument.presentationml.notesSlide+xml" PartName="/ppt/notesSlides/notesSlide18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1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16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73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16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45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158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75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1.xml"/>
  <Override ContentType="application/vnd.openxmlformats-officedocument.presentationml.slide+xml" PartName="/ppt/slides/slide164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48.xml"/>
  <Override ContentType="application/vnd.openxmlformats-officedocument.presentationml.slide+xml" PartName="/ppt/slides/slide17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82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5.xml"/>
  <Override ContentType="application/vnd.openxmlformats-officedocument.presentationml.slide+xml" PartName="/ppt/slides/slide17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156.xml"/>
  <Override ContentType="application/vnd.openxmlformats-officedocument.presentationml.slide+xml" PartName="/ppt/slides/slide170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179.xml"/>
  <Override ContentType="application/vnd.openxmlformats-officedocument.presentationml.slide+xml" PartName="/ppt/slides/slide166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36.xml"/>
  <Override ContentType="application/vnd.openxmlformats-officedocument.presentationml.slide+xml" PartName="/ppt/slides/slide154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184.xml"/>
  <Override ContentType="application/vnd.openxmlformats-officedocument.presentationml.slide+xml" PartName="/ppt/slides/slide53.xml"/>
  <Override ContentType="application/vnd.openxmlformats-officedocument.presentationml.slide+xml" PartName="/ppt/slides/slide141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68.xml"/>
  <Override ContentType="application/vnd.openxmlformats-officedocument.presentationml.slide+xml" PartName="/ppt/slides/slide118.xml"/>
  <Override ContentType="application/vnd.openxmlformats-officedocument.presentationml.slide+xml" PartName="/ppt/slides/slide142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52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20.xml"/>
  <Override ContentType="application/vnd.openxmlformats-officedocument.presentationml.slide+xml" PartName="/ppt/slides/slide161.xml"/>
  <Override ContentType="application/vnd.openxmlformats-officedocument.presentationml.slide+xml" PartName="/ppt/slides/slide178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31.xml"/>
  <Override ContentType="application/vnd.openxmlformats-officedocument.presentationml.slide+xml" PartName="/ppt/slides/slide159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163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46.xml"/>
  <Override ContentType="application/vnd.openxmlformats-officedocument.presentationml.slide+xml" PartName="/ppt/slides/slide150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176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180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155.xml"/>
  <Override ContentType="application/vnd.openxmlformats-officedocument.presentationml.slide+xml" PartName="/ppt/slides/slide69.xml"/>
  <Override ContentType="application/vnd.openxmlformats-officedocument.presentationml.slide+xml" PartName="/ppt/slides/slide181.xml"/>
  <Override ContentType="application/vnd.openxmlformats-officedocument.presentationml.slide+xml" PartName="/ppt/slides/slide85.xml"/>
  <Override ContentType="application/vnd.openxmlformats-officedocument.presentationml.slide+xml" PartName="/ppt/slides/slide157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165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73.xml"/>
  <Override ContentType="application/vnd.openxmlformats-officedocument.presentationml.slide+xml" PartName="/ppt/slides/slide147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11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153.xml"/>
  <Override ContentType="application/vnd.openxmlformats-officedocument.presentationml.slide+xml" PartName="/ppt/slides/slide183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171.xml"/>
  <Override ContentType="application/vnd.openxmlformats-officedocument.presentationml.slide+xml" PartName="/ppt/slides/slide14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167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169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51.xml"/>
  <Override ContentType="application/vnd.openxmlformats-officedocument.presentationml.slide+xml" PartName="/ppt/slides/slide177.xml"/>
  <Override ContentType="application/vnd.openxmlformats-officedocument.presentationml.slide+xml" PartName="/ppt/slides/slide109.xml"/>
  <Override ContentType="application/vnd.openxmlformats-officedocument.presentationml.slide+xml" PartName="/ppt/slides/slide134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160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43.xml"/>
  <Override ContentType="application/vnd.openxmlformats-officedocument.presentationml.slide+xml" PartName="/ppt/slides/slide117.xml"/>
  <Override ContentType="application/vnd.openxmlformats-officedocument.presentationml.slide+xml" PartName="/ppt/slides/slide145.xml"/>
  <Override ContentType="application/vnd.openxmlformats-officedocument.presentationml.slide+xml" PartName="/ppt/slides/slide132.xml"/>
  <Override ContentType="application/vnd.openxmlformats-officedocument.presentationml.slide+xml" PartName="/ppt/slides/slide162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15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5" r:id="rId136"/>
    <p:sldId id="386" r:id="rId137"/>
    <p:sldId id="387" r:id="rId138"/>
    <p:sldId id="388" r:id="rId139"/>
    <p:sldId id="389" r:id="rId140"/>
    <p:sldId id="390" r:id="rId141"/>
    <p:sldId id="391" r:id="rId142"/>
    <p:sldId id="392" r:id="rId143"/>
    <p:sldId id="393" r:id="rId144"/>
    <p:sldId id="394" r:id="rId145"/>
    <p:sldId id="395" r:id="rId146"/>
    <p:sldId id="396" r:id="rId147"/>
    <p:sldId id="397" r:id="rId148"/>
    <p:sldId id="398" r:id="rId149"/>
    <p:sldId id="399" r:id="rId150"/>
    <p:sldId id="400" r:id="rId151"/>
    <p:sldId id="401" r:id="rId152"/>
    <p:sldId id="402" r:id="rId153"/>
    <p:sldId id="403" r:id="rId154"/>
    <p:sldId id="404" r:id="rId155"/>
    <p:sldId id="405" r:id="rId156"/>
    <p:sldId id="406" r:id="rId157"/>
    <p:sldId id="407" r:id="rId158"/>
    <p:sldId id="408" r:id="rId159"/>
    <p:sldId id="409" r:id="rId160"/>
    <p:sldId id="410" r:id="rId161"/>
    <p:sldId id="411" r:id="rId162"/>
    <p:sldId id="412" r:id="rId163"/>
    <p:sldId id="413" r:id="rId164"/>
    <p:sldId id="414" r:id="rId165"/>
    <p:sldId id="415" r:id="rId166"/>
    <p:sldId id="416" r:id="rId167"/>
    <p:sldId id="417" r:id="rId168"/>
    <p:sldId id="418" r:id="rId169"/>
    <p:sldId id="419" r:id="rId170"/>
    <p:sldId id="420" r:id="rId171"/>
    <p:sldId id="421" r:id="rId172"/>
    <p:sldId id="422" r:id="rId173"/>
    <p:sldId id="423" r:id="rId174"/>
    <p:sldId id="424" r:id="rId175"/>
    <p:sldId id="425" r:id="rId176"/>
    <p:sldId id="426" r:id="rId177"/>
    <p:sldId id="427" r:id="rId178"/>
    <p:sldId id="428" r:id="rId179"/>
    <p:sldId id="429" r:id="rId180"/>
    <p:sldId id="430" r:id="rId181"/>
    <p:sldId id="431" r:id="rId182"/>
    <p:sldId id="432" r:id="rId183"/>
    <p:sldId id="433" r:id="rId184"/>
    <p:sldId id="434" r:id="rId185"/>
    <p:sldId id="435" r:id="rId186"/>
    <p:sldId id="436" r:id="rId187"/>
    <p:sldId id="437" r:id="rId188"/>
    <p:sldId id="438" r:id="rId189"/>
    <p:sldId id="439" r:id="rId190"/>
  </p:sldIdLst>
  <p:sldSz cy="5143500" cx="9144000"/>
  <p:notesSz cx="6858000" cy="9144000"/>
  <p:embeddedFontLst>
    <p:embeddedFont>
      <p:font typeface="Roboto"/>
      <p:regular r:id="rId191"/>
      <p:bold r:id="rId192"/>
      <p:italic r:id="rId193"/>
      <p:boldItalic r:id="rId194"/>
    </p:embeddedFont>
    <p:embeddedFont>
      <p:font typeface="Inria Sans"/>
      <p:regular r:id="rId195"/>
      <p:bold r:id="rId196"/>
      <p:italic r:id="rId197"/>
      <p:boldItalic r:id="rId198"/>
    </p:embeddedFont>
    <p:embeddedFont>
      <p:font typeface="Inria Sans Light"/>
      <p:regular r:id="rId199"/>
      <p:bold r:id="rId200"/>
      <p:italic r:id="rId201"/>
      <p:boldItalic r:id="rId202"/>
    </p:embeddedFont>
    <p:embeddedFont>
      <p:font typeface="Damion"/>
      <p:regular r:id="rId20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4" roundtripDataSignature="AMtx7mg43uDD/Dj/d5WkgffiKcen0m3a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73F167E-494A-4CFE-98D6-EE85B36C031D}">
  <a:tblStyle styleId="{D73F167E-494A-4CFE-98D6-EE85B36C031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888D5473-9FB6-4D03-AE63-62D0A725DCA8}" styleName="Table_1">
    <a:wholeTbl>
      <a:tcTxStyle b="off" i="off">
        <a:font>
          <a:latin typeface="Impact"/>
          <a:ea typeface="Impact"/>
          <a:cs typeface="Impac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3E6E6"/>
          </a:solidFill>
        </a:fill>
      </a:tcStyle>
    </a:wholeTbl>
    <a:band1H>
      <a:tcTxStyle b="off" i="off"/>
      <a:tcStyle>
        <a:fill>
          <a:solidFill>
            <a:srgbClr val="E6CAC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6CACA"/>
          </a:solidFill>
        </a:fill>
      </a:tcStyle>
    </a:band1V>
    <a:band2V>
      <a:tcTxStyle b="off" i="off"/>
    </a:band2V>
    <a:lastCol>
      <a:tcTxStyle b="on" i="off">
        <a:font>
          <a:latin typeface="Impact"/>
          <a:ea typeface="Impact"/>
          <a:cs typeface="Impac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Impact"/>
          <a:ea typeface="Impact"/>
          <a:cs typeface="Impac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Impact"/>
          <a:ea typeface="Impact"/>
          <a:cs typeface="Impac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Impact"/>
          <a:ea typeface="Impact"/>
          <a:cs typeface="Impac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190" Type="http://schemas.openxmlformats.org/officeDocument/2006/relationships/slide" Target="slides/slide18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194" Type="http://schemas.openxmlformats.org/officeDocument/2006/relationships/font" Target="fonts/Roboto-boldItalic.fntdata"/><Relationship Id="rId43" Type="http://schemas.openxmlformats.org/officeDocument/2006/relationships/slide" Target="slides/slide37.xml"/><Relationship Id="rId193" Type="http://schemas.openxmlformats.org/officeDocument/2006/relationships/font" Target="fonts/Roboto-italic.fntdata"/><Relationship Id="rId46" Type="http://schemas.openxmlformats.org/officeDocument/2006/relationships/slide" Target="slides/slide40.xml"/><Relationship Id="rId192" Type="http://schemas.openxmlformats.org/officeDocument/2006/relationships/font" Target="fonts/Roboto-bold.fntdata"/><Relationship Id="rId45" Type="http://schemas.openxmlformats.org/officeDocument/2006/relationships/slide" Target="slides/slide39.xml"/><Relationship Id="rId191" Type="http://schemas.openxmlformats.org/officeDocument/2006/relationships/font" Target="fonts/Roboto-regular.fntdata"/><Relationship Id="rId48" Type="http://schemas.openxmlformats.org/officeDocument/2006/relationships/slide" Target="slides/slide42.xml"/><Relationship Id="rId187" Type="http://schemas.openxmlformats.org/officeDocument/2006/relationships/slide" Target="slides/slide181.xml"/><Relationship Id="rId47" Type="http://schemas.openxmlformats.org/officeDocument/2006/relationships/slide" Target="slides/slide41.xml"/><Relationship Id="rId186" Type="http://schemas.openxmlformats.org/officeDocument/2006/relationships/slide" Target="slides/slide180.xml"/><Relationship Id="rId185" Type="http://schemas.openxmlformats.org/officeDocument/2006/relationships/slide" Target="slides/slide179.xml"/><Relationship Id="rId49" Type="http://schemas.openxmlformats.org/officeDocument/2006/relationships/slide" Target="slides/slide43.xml"/><Relationship Id="rId184" Type="http://schemas.openxmlformats.org/officeDocument/2006/relationships/slide" Target="slides/slide178.xml"/><Relationship Id="rId189" Type="http://schemas.openxmlformats.org/officeDocument/2006/relationships/slide" Target="slides/slide183.xml"/><Relationship Id="rId188" Type="http://schemas.openxmlformats.org/officeDocument/2006/relationships/slide" Target="slides/slide18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183" Type="http://schemas.openxmlformats.org/officeDocument/2006/relationships/slide" Target="slides/slide177.xml"/><Relationship Id="rId32" Type="http://schemas.openxmlformats.org/officeDocument/2006/relationships/slide" Target="slides/slide26.xml"/><Relationship Id="rId182" Type="http://schemas.openxmlformats.org/officeDocument/2006/relationships/slide" Target="slides/slide176.xml"/><Relationship Id="rId35" Type="http://schemas.openxmlformats.org/officeDocument/2006/relationships/slide" Target="slides/slide29.xml"/><Relationship Id="rId181" Type="http://schemas.openxmlformats.org/officeDocument/2006/relationships/slide" Target="slides/slide175.xml"/><Relationship Id="rId34" Type="http://schemas.openxmlformats.org/officeDocument/2006/relationships/slide" Target="slides/slide28.xml"/><Relationship Id="rId180" Type="http://schemas.openxmlformats.org/officeDocument/2006/relationships/slide" Target="slides/slide174.xml"/><Relationship Id="rId37" Type="http://schemas.openxmlformats.org/officeDocument/2006/relationships/slide" Target="slides/slide31.xml"/><Relationship Id="rId176" Type="http://schemas.openxmlformats.org/officeDocument/2006/relationships/slide" Target="slides/slide170.xml"/><Relationship Id="rId36" Type="http://schemas.openxmlformats.org/officeDocument/2006/relationships/slide" Target="slides/slide30.xml"/><Relationship Id="rId175" Type="http://schemas.openxmlformats.org/officeDocument/2006/relationships/slide" Target="slides/slide169.xml"/><Relationship Id="rId39" Type="http://schemas.openxmlformats.org/officeDocument/2006/relationships/slide" Target="slides/slide33.xml"/><Relationship Id="rId174" Type="http://schemas.openxmlformats.org/officeDocument/2006/relationships/slide" Target="slides/slide168.xml"/><Relationship Id="rId38" Type="http://schemas.openxmlformats.org/officeDocument/2006/relationships/slide" Target="slides/slide32.xml"/><Relationship Id="rId173" Type="http://schemas.openxmlformats.org/officeDocument/2006/relationships/slide" Target="slides/slide167.xml"/><Relationship Id="rId179" Type="http://schemas.openxmlformats.org/officeDocument/2006/relationships/slide" Target="slides/slide173.xml"/><Relationship Id="rId178" Type="http://schemas.openxmlformats.org/officeDocument/2006/relationships/slide" Target="slides/slide172.xml"/><Relationship Id="rId177" Type="http://schemas.openxmlformats.org/officeDocument/2006/relationships/slide" Target="slides/slide171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98" Type="http://schemas.openxmlformats.org/officeDocument/2006/relationships/font" Target="fonts/InriaSans-boldItalic.fntdata"/><Relationship Id="rId14" Type="http://schemas.openxmlformats.org/officeDocument/2006/relationships/slide" Target="slides/slide8.xml"/><Relationship Id="rId197" Type="http://schemas.openxmlformats.org/officeDocument/2006/relationships/font" Target="fonts/InriaSans-italic.fntdata"/><Relationship Id="rId17" Type="http://schemas.openxmlformats.org/officeDocument/2006/relationships/slide" Target="slides/slide11.xml"/><Relationship Id="rId196" Type="http://schemas.openxmlformats.org/officeDocument/2006/relationships/font" Target="fonts/InriaSans-bold.fntdata"/><Relationship Id="rId16" Type="http://schemas.openxmlformats.org/officeDocument/2006/relationships/slide" Target="slides/slide10.xml"/><Relationship Id="rId195" Type="http://schemas.openxmlformats.org/officeDocument/2006/relationships/font" Target="fonts/InriaSans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99" Type="http://schemas.openxmlformats.org/officeDocument/2006/relationships/font" Target="fonts/InriaSansLight-regular.fntdata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150" Type="http://schemas.openxmlformats.org/officeDocument/2006/relationships/slide" Target="slides/slide144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149" Type="http://schemas.openxmlformats.org/officeDocument/2006/relationships/slide" Target="slides/slide143.xml"/><Relationship Id="rId4" Type="http://schemas.openxmlformats.org/officeDocument/2006/relationships/slideMaster" Target="slideMasters/slideMaster1.xml"/><Relationship Id="rId148" Type="http://schemas.openxmlformats.org/officeDocument/2006/relationships/slide" Target="slides/slide142.xml"/><Relationship Id="rId9" Type="http://schemas.openxmlformats.org/officeDocument/2006/relationships/slide" Target="slides/slide3.xml"/><Relationship Id="rId143" Type="http://schemas.openxmlformats.org/officeDocument/2006/relationships/slide" Target="slides/slide137.xml"/><Relationship Id="rId142" Type="http://schemas.openxmlformats.org/officeDocument/2006/relationships/slide" Target="slides/slide136.xml"/><Relationship Id="rId141" Type="http://schemas.openxmlformats.org/officeDocument/2006/relationships/slide" Target="slides/slide135.xml"/><Relationship Id="rId140" Type="http://schemas.openxmlformats.org/officeDocument/2006/relationships/slide" Target="slides/slide134.xml"/><Relationship Id="rId5" Type="http://schemas.openxmlformats.org/officeDocument/2006/relationships/slideMaster" Target="slideMasters/slideMaster2.xml"/><Relationship Id="rId147" Type="http://schemas.openxmlformats.org/officeDocument/2006/relationships/slide" Target="slides/slide141.xml"/><Relationship Id="rId6" Type="http://schemas.openxmlformats.org/officeDocument/2006/relationships/notesMaster" Target="notesMasters/notesMaster1.xml"/><Relationship Id="rId146" Type="http://schemas.openxmlformats.org/officeDocument/2006/relationships/slide" Target="slides/slide140.xml"/><Relationship Id="rId7" Type="http://schemas.openxmlformats.org/officeDocument/2006/relationships/slide" Target="slides/slide1.xml"/><Relationship Id="rId145" Type="http://schemas.openxmlformats.org/officeDocument/2006/relationships/slide" Target="slides/slide139.xml"/><Relationship Id="rId8" Type="http://schemas.openxmlformats.org/officeDocument/2006/relationships/slide" Target="slides/slide2.xml"/><Relationship Id="rId144" Type="http://schemas.openxmlformats.org/officeDocument/2006/relationships/slide" Target="slides/slide138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139" Type="http://schemas.openxmlformats.org/officeDocument/2006/relationships/slide" Target="slides/slide133.xml"/><Relationship Id="rId138" Type="http://schemas.openxmlformats.org/officeDocument/2006/relationships/slide" Target="slides/slide132.xml"/><Relationship Id="rId137" Type="http://schemas.openxmlformats.org/officeDocument/2006/relationships/slide" Target="slides/slide131.xml"/><Relationship Id="rId132" Type="http://schemas.openxmlformats.org/officeDocument/2006/relationships/slide" Target="slides/slide126.xml"/><Relationship Id="rId131" Type="http://schemas.openxmlformats.org/officeDocument/2006/relationships/slide" Target="slides/slide125.xml"/><Relationship Id="rId130" Type="http://schemas.openxmlformats.org/officeDocument/2006/relationships/slide" Target="slides/slide124.xml"/><Relationship Id="rId136" Type="http://schemas.openxmlformats.org/officeDocument/2006/relationships/slide" Target="slides/slide130.xml"/><Relationship Id="rId135" Type="http://schemas.openxmlformats.org/officeDocument/2006/relationships/slide" Target="slides/slide129.xml"/><Relationship Id="rId134" Type="http://schemas.openxmlformats.org/officeDocument/2006/relationships/slide" Target="slides/slide128.xml"/><Relationship Id="rId133" Type="http://schemas.openxmlformats.org/officeDocument/2006/relationships/slide" Target="slides/slide127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172" Type="http://schemas.openxmlformats.org/officeDocument/2006/relationships/slide" Target="slides/slide166.xml"/><Relationship Id="rId65" Type="http://schemas.openxmlformats.org/officeDocument/2006/relationships/slide" Target="slides/slide59.xml"/><Relationship Id="rId171" Type="http://schemas.openxmlformats.org/officeDocument/2006/relationships/slide" Target="slides/slide165.xml"/><Relationship Id="rId68" Type="http://schemas.openxmlformats.org/officeDocument/2006/relationships/slide" Target="slides/slide62.xml"/><Relationship Id="rId170" Type="http://schemas.openxmlformats.org/officeDocument/2006/relationships/slide" Target="slides/slide164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165" Type="http://schemas.openxmlformats.org/officeDocument/2006/relationships/slide" Target="slides/slide159.xml"/><Relationship Id="rId69" Type="http://schemas.openxmlformats.org/officeDocument/2006/relationships/slide" Target="slides/slide63.xml"/><Relationship Id="rId164" Type="http://schemas.openxmlformats.org/officeDocument/2006/relationships/slide" Target="slides/slide158.xml"/><Relationship Id="rId163" Type="http://schemas.openxmlformats.org/officeDocument/2006/relationships/slide" Target="slides/slide157.xml"/><Relationship Id="rId162" Type="http://schemas.openxmlformats.org/officeDocument/2006/relationships/slide" Target="slides/slide156.xml"/><Relationship Id="rId169" Type="http://schemas.openxmlformats.org/officeDocument/2006/relationships/slide" Target="slides/slide163.xml"/><Relationship Id="rId168" Type="http://schemas.openxmlformats.org/officeDocument/2006/relationships/slide" Target="slides/slide162.xml"/><Relationship Id="rId167" Type="http://schemas.openxmlformats.org/officeDocument/2006/relationships/slide" Target="slides/slide161.xml"/><Relationship Id="rId166" Type="http://schemas.openxmlformats.org/officeDocument/2006/relationships/slide" Target="slides/slide160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161" Type="http://schemas.openxmlformats.org/officeDocument/2006/relationships/slide" Target="slides/slide155.xml"/><Relationship Id="rId54" Type="http://schemas.openxmlformats.org/officeDocument/2006/relationships/slide" Target="slides/slide48.xml"/><Relationship Id="rId160" Type="http://schemas.openxmlformats.org/officeDocument/2006/relationships/slide" Target="slides/slide154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159" Type="http://schemas.openxmlformats.org/officeDocument/2006/relationships/slide" Target="slides/slide153.xml"/><Relationship Id="rId59" Type="http://schemas.openxmlformats.org/officeDocument/2006/relationships/slide" Target="slides/slide53.xml"/><Relationship Id="rId154" Type="http://schemas.openxmlformats.org/officeDocument/2006/relationships/slide" Target="slides/slide148.xml"/><Relationship Id="rId58" Type="http://schemas.openxmlformats.org/officeDocument/2006/relationships/slide" Target="slides/slide52.xml"/><Relationship Id="rId153" Type="http://schemas.openxmlformats.org/officeDocument/2006/relationships/slide" Target="slides/slide147.xml"/><Relationship Id="rId152" Type="http://schemas.openxmlformats.org/officeDocument/2006/relationships/slide" Target="slides/slide146.xml"/><Relationship Id="rId151" Type="http://schemas.openxmlformats.org/officeDocument/2006/relationships/slide" Target="slides/slide145.xml"/><Relationship Id="rId158" Type="http://schemas.openxmlformats.org/officeDocument/2006/relationships/slide" Target="slides/slide152.xml"/><Relationship Id="rId157" Type="http://schemas.openxmlformats.org/officeDocument/2006/relationships/slide" Target="slides/slide151.xml"/><Relationship Id="rId156" Type="http://schemas.openxmlformats.org/officeDocument/2006/relationships/slide" Target="slides/slide150.xml"/><Relationship Id="rId155" Type="http://schemas.openxmlformats.org/officeDocument/2006/relationships/slide" Target="slides/slide149.xml"/><Relationship Id="rId107" Type="http://schemas.openxmlformats.org/officeDocument/2006/relationships/slide" Target="slides/slide101.xml"/><Relationship Id="rId106" Type="http://schemas.openxmlformats.org/officeDocument/2006/relationships/slide" Target="slides/slide100.xml"/><Relationship Id="rId105" Type="http://schemas.openxmlformats.org/officeDocument/2006/relationships/slide" Target="slides/slide99.xml"/><Relationship Id="rId104" Type="http://schemas.openxmlformats.org/officeDocument/2006/relationships/slide" Target="slides/slide98.xml"/><Relationship Id="rId109" Type="http://schemas.openxmlformats.org/officeDocument/2006/relationships/slide" Target="slides/slide103.xml"/><Relationship Id="rId108" Type="http://schemas.openxmlformats.org/officeDocument/2006/relationships/slide" Target="slides/slide102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129" Type="http://schemas.openxmlformats.org/officeDocument/2006/relationships/slide" Target="slides/slide123.xml"/><Relationship Id="rId128" Type="http://schemas.openxmlformats.org/officeDocument/2006/relationships/slide" Target="slides/slide122.xml"/><Relationship Id="rId127" Type="http://schemas.openxmlformats.org/officeDocument/2006/relationships/slide" Target="slides/slide121.xml"/><Relationship Id="rId126" Type="http://schemas.openxmlformats.org/officeDocument/2006/relationships/slide" Target="slides/slide120.xml"/><Relationship Id="rId121" Type="http://schemas.openxmlformats.org/officeDocument/2006/relationships/slide" Target="slides/slide115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24" Type="http://schemas.openxmlformats.org/officeDocument/2006/relationships/slide" Target="slides/slide118.xml"/><Relationship Id="rId123" Type="http://schemas.openxmlformats.org/officeDocument/2006/relationships/slide" Target="slides/slide117.xml"/><Relationship Id="rId122" Type="http://schemas.openxmlformats.org/officeDocument/2006/relationships/slide" Target="slides/slide116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99" Type="http://schemas.openxmlformats.org/officeDocument/2006/relationships/slide" Target="slides/slide93.xml"/><Relationship Id="rId98" Type="http://schemas.openxmlformats.org/officeDocument/2006/relationships/slide" Target="slides/slide92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18" Type="http://schemas.openxmlformats.org/officeDocument/2006/relationships/slide" Target="slides/slide112.xml"/><Relationship Id="rId117" Type="http://schemas.openxmlformats.org/officeDocument/2006/relationships/slide" Target="slides/slide111.xml"/><Relationship Id="rId116" Type="http://schemas.openxmlformats.org/officeDocument/2006/relationships/slide" Target="slides/slide110.xml"/><Relationship Id="rId115" Type="http://schemas.openxmlformats.org/officeDocument/2006/relationships/slide" Target="slides/slide109.xml"/><Relationship Id="rId119" Type="http://schemas.openxmlformats.org/officeDocument/2006/relationships/slide" Target="slides/slide113.xml"/><Relationship Id="rId110" Type="http://schemas.openxmlformats.org/officeDocument/2006/relationships/slide" Target="slides/slide104.xml"/><Relationship Id="rId114" Type="http://schemas.openxmlformats.org/officeDocument/2006/relationships/slide" Target="slides/slide108.xml"/><Relationship Id="rId113" Type="http://schemas.openxmlformats.org/officeDocument/2006/relationships/slide" Target="slides/slide107.xml"/><Relationship Id="rId112" Type="http://schemas.openxmlformats.org/officeDocument/2006/relationships/slide" Target="slides/slide106.xml"/><Relationship Id="rId111" Type="http://schemas.openxmlformats.org/officeDocument/2006/relationships/slide" Target="slides/slide105.xml"/><Relationship Id="rId204" Type="http://customschemas.google.com/relationships/presentationmetadata" Target="metadata"/><Relationship Id="rId203" Type="http://schemas.openxmlformats.org/officeDocument/2006/relationships/font" Target="fonts/Damion-regular.fntdata"/><Relationship Id="rId202" Type="http://schemas.openxmlformats.org/officeDocument/2006/relationships/font" Target="fonts/InriaSansLight-boldItalic.fntdata"/><Relationship Id="rId201" Type="http://schemas.openxmlformats.org/officeDocument/2006/relationships/font" Target="fonts/InriaSansLight-italic.fntdata"/><Relationship Id="rId200" Type="http://schemas.openxmlformats.org/officeDocument/2006/relationships/font" Target="fonts/InriaSans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1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6" name="Google Shape;976;p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2" name="Google Shape;982;p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3" name="Google Shape;993;p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9" name="Google Shape;999;p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5" name="Google Shape;1005;p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1" name="Google Shape;1011;p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8" name="Google Shape;1018;p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7" name="Google Shape;1027;p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3" name="Google Shape;1033;p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1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0" name="Google Shape;1040;p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7" name="Google Shape;1047;p1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3" name="Google Shape;1053;p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5" name="Google Shape;1065;p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1" name="Google Shape;1071;p1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1" name="Google Shape;1081;p1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1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3" name="Google Shape;1093;p1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1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5" name="Google Shape;1105;p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1" name="Google Shape;1121;p1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1" name="Google Shape;1131;p1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8" name="Google Shape;1138;p1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4" name="Google Shape;1144;p1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0" name="Google Shape;1150;p1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6" name="Google Shape;1156;p1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2" name="Google Shape;1162;p1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2" name="Google Shape;1172;p1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8" name="Google Shape;1178;p1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4" name="Google Shape;1184;p1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p1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6" name="Google Shape;1196;p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2" name="Google Shape;1202;p1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8" name="Google Shape;1208;p1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4" name="Google Shape;1214;p1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0" name="Google Shape;1220;p1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1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2" name="Google Shape;1232;p1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8" name="Google Shape;1238;p1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1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4" name="Google Shape;1244;p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2" name="Google Shape;1252;p1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8" name="Google Shape;1258;p1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4" name="Google Shape;1264;p1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0" name="Google Shape;1270;p1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0" name="Google Shape;1280;p1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6" name="Google Shape;1286;p1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2" name="Google Shape;1292;p1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8" name="Google Shape;1298;p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9" name="Google Shape;1309;p1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5" name="Google Shape;1315;p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1" name="Google Shape;1321;p1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1" name="Google Shape;1331;p1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1" name="Google Shape;1341;p1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1" name="Google Shape;1351;p1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1" name="Google Shape;1361;p1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1" name="Google Shape;1371;p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7" name="Google Shape;1377;p1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3" name="Google Shape;1383;p1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3" name="Google Shape;1393;p1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3" name="Google Shape;1403;p1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9" name="Google Shape;1409;p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9" name="Google Shape;1419;p1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6" name="Google Shape;1426;p1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2" name="Google Shape;1432;p1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8" name="Google Shape;1438;p1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4" name="Google Shape;1444;p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0" name="Google Shape;1450;p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1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9" name="Google Shape;1459;p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6" name="Google Shape;1466;p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5" name="Google Shape;1475;p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1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2" name="Google Shape;1482;p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1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1" name="Google Shape;1491;p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1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7" name="Google Shape;1497;p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3" name="Google Shape;1503;p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1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0" name="Google Shape;1510;p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1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8" name="Google Shape;1528;p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1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6" name="Google Shape;1546;p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1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6" name="Google Shape;1556;p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1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6" name="Google Shape;1566;p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1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6" name="Google Shape;1576;p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2834d314a4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5" name="Google Shape;1585;g2834d314a4f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1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2" name="Google Shape;1592;p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7" name="Google Shape;1607;p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0" name="Google Shape;580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7" name="Google Shape;587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" name="Google Shape;600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7" name="Google Shape;607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1" name="Google Shape;621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3" name="Google Shape;653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9" name="Google Shape;659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6" name="Google Shape;666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2" name="Google Shape;672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9" name="Google Shape;679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5" name="Google Shape;685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3" name="Google Shape;693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1" name="Google Shape;701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9" name="Google Shape;709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8" name="Google Shape;718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7" name="Google Shape;727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6" name="Google Shape;736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3" name="Google Shape;743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1" name="Google Shape;751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9" name="Google Shape;759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6" name="Google Shape;766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3" name="Google Shape;773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0" name="Google Shape;780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6" name="Google Shape;786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7" name="Google Shape;797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8" name="Google Shape;808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7" name="Google Shape;817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5" name="Google Shape;825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1" name="Google Shape;831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9" name="Google Shape;849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5" name="Google Shape;855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4" name="Google Shape;864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9" name="Google Shape;879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5" name="Google Shape;885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2" name="Google Shape;892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8" name="Google Shape;898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5" name="Google Shape;905;p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1" name="Google Shape;911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0" name="Google Shape;920;p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6" name="Google Shape;926;p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5" name="Google Shape;935;p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4" name="Google Shape;954;p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3" name="Google Shape;963;p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23825"/>
            <a:ext cx="9144000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85"/>
          <p:cNvSpPr txBox="1"/>
          <p:nvPr>
            <p:ph type="ctrTitle"/>
          </p:nvPr>
        </p:nvSpPr>
        <p:spPr>
          <a:xfrm>
            <a:off x="2704650" y="1517188"/>
            <a:ext cx="36156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185"/>
          <p:cNvSpPr txBox="1"/>
          <p:nvPr>
            <p:ph idx="1" type="subTitle"/>
          </p:nvPr>
        </p:nvSpPr>
        <p:spPr>
          <a:xfrm>
            <a:off x="2956900" y="2779413"/>
            <a:ext cx="3111000" cy="8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771850"/>
            <a:ext cx="91440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98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53" name="Google Shape;53;p198"/>
          <p:cNvSpPr txBox="1"/>
          <p:nvPr>
            <p:ph idx="1" type="body"/>
          </p:nvPr>
        </p:nvSpPr>
        <p:spPr>
          <a:xfrm>
            <a:off x="855300" y="1201550"/>
            <a:ext cx="2315700" cy="26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4" name="Google Shape;54;p198"/>
          <p:cNvSpPr txBox="1"/>
          <p:nvPr>
            <p:ph idx="2" type="body"/>
          </p:nvPr>
        </p:nvSpPr>
        <p:spPr>
          <a:xfrm>
            <a:off x="3414200" y="1201550"/>
            <a:ext cx="2315700" cy="26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5" name="Google Shape;55;p198"/>
          <p:cNvSpPr txBox="1"/>
          <p:nvPr>
            <p:ph idx="3" type="body"/>
          </p:nvPr>
        </p:nvSpPr>
        <p:spPr>
          <a:xfrm>
            <a:off x="5973099" y="1201550"/>
            <a:ext cx="2315700" cy="26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6" name="Google Shape;56;p19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69" name="Google Shape;69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93"/>
          <p:cNvSpPr/>
          <p:nvPr/>
        </p:nvSpPr>
        <p:spPr>
          <a:xfrm>
            <a:off x="-11906" y="0"/>
            <a:ext cx="8762858" cy="4941094"/>
          </a:xfrm>
          <a:custGeom>
            <a:rect b="b" l="l" r="r" t="t"/>
            <a:pathLst>
              <a:path extrusionOk="0" h="6588125" w="1168381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01600" rotWithShape="0" algn="tl" dir="4380000" dist="152400">
              <a:srgbClr val="000000">
                <a:alpha val="42745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93"/>
          <p:cNvSpPr/>
          <p:nvPr/>
        </p:nvSpPr>
        <p:spPr>
          <a:xfrm>
            <a:off x="0" y="3211693"/>
            <a:ext cx="8496943" cy="1521634"/>
          </a:xfrm>
          <a:custGeom>
            <a:rect b="b" l="l" r="r" t="t"/>
            <a:pathLst>
              <a:path extrusionOk="0" h="2028845" w="11329257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72" name="Google Shape;72;p193"/>
          <p:cNvSpPr/>
          <p:nvPr/>
        </p:nvSpPr>
        <p:spPr>
          <a:xfrm>
            <a:off x="0" y="0"/>
            <a:ext cx="6539684" cy="342658"/>
          </a:xfrm>
          <a:custGeom>
            <a:rect b="b" l="l" r="r" t="t"/>
            <a:pathLst>
              <a:path extrusionOk="0" h="456877" w="8719579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73" name="Google Shape;73;p193"/>
          <p:cNvSpPr/>
          <p:nvPr/>
        </p:nvSpPr>
        <p:spPr>
          <a:xfrm rot="-183784">
            <a:off x="-119435" y="215617"/>
            <a:ext cx="8509076" cy="4305625"/>
          </a:xfrm>
          <a:custGeom>
            <a:rect b="b" l="l" r="r" t="t"/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93"/>
          <p:cNvSpPr txBox="1"/>
          <p:nvPr>
            <p:ph type="ctrTitle"/>
          </p:nvPr>
        </p:nvSpPr>
        <p:spPr>
          <a:xfrm rot="-179945">
            <a:off x="668408" y="497047"/>
            <a:ext cx="7316521" cy="20749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Impac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93"/>
          <p:cNvSpPr txBox="1"/>
          <p:nvPr>
            <p:ph idx="1" type="subTitle"/>
          </p:nvPr>
        </p:nvSpPr>
        <p:spPr>
          <a:xfrm rot="-179945">
            <a:off x="737299" y="2628962"/>
            <a:ext cx="7316521" cy="4127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  <a:defRPr sz="21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  <a:defRPr sz="14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200"/>
            </a:lvl9pPr>
          </a:lstStyle>
          <a:p/>
        </p:txBody>
      </p:sp>
      <p:sp>
        <p:nvSpPr>
          <p:cNvPr id="76" name="Google Shape;76;p193"/>
          <p:cNvSpPr txBox="1"/>
          <p:nvPr>
            <p:ph idx="10" type="dt"/>
          </p:nvPr>
        </p:nvSpPr>
        <p:spPr>
          <a:xfrm rot="-180038">
            <a:off x="3711377" y="3433824"/>
            <a:ext cx="4607717" cy="872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100">
                <a:solidFill>
                  <a:srgbClr val="5C060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93"/>
          <p:cNvSpPr txBox="1"/>
          <p:nvPr>
            <p:ph idx="11" type="ftr"/>
          </p:nvPr>
        </p:nvSpPr>
        <p:spPr>
          <a:xfrm rot="-179821">
            <a:off x="-4079" y="3662344"/>
            <a:ext cx="3035352" cy="896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93"/>
          <p:cNvSpPr txBox="1"/>
          <p:nvPr>
            <p:ph idx="12" type="sldNum"/>
          </p:nvPr>
        </p:nvSpPr>
        <p:spPr>
          <a:xfrm rot="-180449">
            <a:off x="7388783" y="2874442"/>
            <a:ext cx="680437" cy="373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93"/>
          <p:cNvSpPr/>
          <p:nvPr/>
        </p:nvSpPr>
        <p:spPr>
          <a:xfrm rot="-178804">
            <a:off x="3165977" y="3833585"/>
            <a:ext cx="386623" cy="386623"/>
          </a:xfrm>
          <a:prstGeom prst="star5">
            <a:avLst>
              <a:gd fmla="val 26693" name="adj"/>
              <a:gd fmla="val 105146" name="hf"/>
              <a:gd fmla="val 110557" name="vf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4"/>
          <p:cNvSpPr txBox="1"/>
          <p:nvPr>
            <p:ph idx="10" type="dt"/>
          </p:nvPr>
        </p:nvSpPr>
        <p:spPr>
          <a:xfrm>
            <a:off x="5473562" y="4318000"/>
            <a:ext cx="2838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94"/>
          <p:cNvSpPr txBox="1"/>
          <p:nvPr>
            <p:ph idx="11" type="ftr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94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5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95"/>
          <p:cNvSpPr txBox="1"/>
          <p:nvPr>
            <p:ph idx="1" type="body"/>
          </p:nvPr>
        </p:nvSpPr>
        <p:spPr>
          <a:xfrm>
            <a:off x="514350" y="1547547"/>
            <a:ext cx="7796100" cy="24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683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87" name="Google Shape;87;p195"/>
          <p:cNvSpPr txBox="1"/>
          <p:nvPr>
            <p:ph idx="10" type="dt"/>
          </p:nvPr>
        </p:nvSpPr>
        <p:spPr>
          <a:xfrm>
            <a:off x="5473562" y="4318000"/>
            <a:ext cx="2838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95"/>
          <p:cNvSpPr txBox="1"/>
          <p:nvPr>
            <p:ph idx="11" type="ftr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5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9"/>
          <p:cNvSpPr txBox="1"/>
          <p:nvPr>
            <p:ph type="title"/>
          </p:nvPr>
        </p:nvSpPr>
        <p:spPr>
          <a:xfrm>
            <a:off x="514351" y="514350"/>
            <a:ext cx="7796100" cy="23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9"/>
          <p:cNvSpPr txBox="1"/>
          <p:nvPr>
            <p:ph idx="1" type="body"/>
          </p:nvPr>
        </p:nvSpPr>
        <p:spPr>
          <a:xfrm>
            <a:off x="514351" y="2806700"/>
            <a:ext cx="7796100" cy="12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15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99"/>
          <p:cNvSpPr txBox="1"/>
          <p:nvPr>
            <p:ph idx="10" type="dt"/>
          </p:nvPr>
        </p:nvSpPr>
        <p:spPr>
          <a:xfrm>
            <a:off x="5473562" y="4318000"/>
            <a:ext cx="2838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9"/>
          <p:cNvSpPr txBox="1"/>
          <p:nvPr>
            <p:ph idx="11" type="ftr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9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0"/>
          <p:cNvSpPr txBox="1"/>
          <p:nvPr>
            <p:ph type="title"/>
          </p:nvPr>
        </p:nvSpPr>
        <p:spPr>
          <a:xfrm>
            <a:off x="514351" y="514350"/>
            <a:ext cx="77976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0"/>
          <p:cNvSpPr txBox="1"/>
          <p:nvPr>
            <p:ph idx="1" type="body"/>
          </p:nvPr>
        </p:nvSpPr>
        <p:spPr>
          <a:xfrm>
            <a:off x="514350" y="1547547"/>
            <a:ext cx="3816300" cy="24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83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99" name="Google Shape;99;p200"/>
          <p:cNvSpPr txBox="1"/>
          <p:nvPr>
            <p:ph idx="2" type="body"/>
          </p:nvPr>
        </p:nvSpPr>
        <p:spPr>
          <a:xfrm>
            <a:off x="4495478" y="1547547"/>
            <a:ext cx="3814800" cy="24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83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00" name="Google Shape;100;p200"/>
          <p:cNvSpPr txBox="1"/>
          <p:nvPr>
            <p:ph idx="10" type="dt"/>
          </p:nvPr>
        </p:nvSpPr>
        <p:spPr>
          <a:xfrm>
            <a:off x="5473562" y="4318000"/>
            <a:ext cx="2838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00"/>
          <p:cNvSpPr txBox="1"/>
          <p:nvPr>
            <p:ph idx="11" type="ftr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00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1"/>
          <p:cNvSpPr txBox="1"/>
          <p:nvPr>
            <p:ph type="title"/>
          </p:nvPr>
        </p:nvSpPr>
        <p:spPr>
          <a:xfrm>
            <a:off x="514351" y="514350"/>
            <a:ext cx="77961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01"/>
          <p:cNvSpPr txBox="1"/>
          <p:nvPr>
            <p:ph idx="1" type="body"/>
          </p:nvPr>
        </p:nvSpPr>
        <p:spPr>
          <a:xfrm>
            <a:off x="688767" y="1547547"/>
            <a:ext cx="36420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100"/>
              <a:buNone/>
              <a:defRPr b="0" sz="2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  <a:defRPr b="1" sz="14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9pPr>
          </a:lstStyle>
          <a:p/>
        </p:txBody>
      </p:sp>
      <p:sp>
        <p:nvSpPr>
          <p:cNvPr id="106" name="Google Shape;106;p201"/>
          <p:cNvSpPr txBox="1"/>
          <p:nvPr>
            <p:ph idx="2" type="body"/>
          </p:nvPr>
        </p:nvSpPr>
        <p:spPr>
          <a:xfrm>
            <a:off x="514352" y="2146300"/>
            <a:ext cx="3816300" cy="18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83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07" name="Google Shape;107;p201"/>
          <p:cNvSpPr txBox="1"/>
          <p:nvPr>
            <p:ph idx="3" type="body"/>
          </p:nvPr>
        </p:nvSpPr>
        <p:spPr>
          <a:xfrm>
            <a:off x="4663643" y="1547547"/>
            <a:ext cx="36483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100"/>
              <a:buNone/>
              <a:defRPr b="0" sz="2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  <a:defRPr b="1" sz="14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9pPr>
          </a:lstStyle>
          <a:p/>
        </p:txBody>
      </p:sp>
      <p:sp>
        <p:nvSpPr>
          <p:cNvPr id="108" name="Google Shape;108;p201"/>
          <p:cNvSpPr txBox="1"/>
          <p:nvPr>
            <p:ph idx="4" type="body"/>
          </p:nvPr>
        </p:nvSpPr>
        <p:spPr>
          <a:xfrm>
            <a:off x="4495477" y="2146300"/>
            <a:ext cx="3816300" cy="18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83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09" name="Google Shape;109;p201"/>
          <p:cNvSpPr txBox="1"/>
          <p:nvPr>
            <p:ph idx="10" type="dt"/>
          </p:nvPr>
        </p:nvSpPr>
        <p:spPr>
          <a:xfrm>
            <a:off x="5473562" y="4318000"/>
            <a:ext cx="2838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01"/>
          <p:cNvSpPr txBox="1"/>
          <p:nvPr>
            <p:ph idx="11" type="ftr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01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2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02"/>
          <p:cNvSpPr txBox="1"/>
          <p:nvPr>
            <p:ph idx="10" type="dt"/>
          </p:nvPr>
        </p:nvSpPr>
        <p:spPr>
          <a:xfrm>
            <a:off x="5473562" y="4318000"/>
            <a:ext cx="2838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02"/>
          <p:cNvSpPr txBox="1"/>
          <p:nvPr>
            <p:ph idx="11" type="ftr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02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3"/>
          <p:cNvSpPr txBox="1"/>
          <p:nvPr>
            <p:ph type="title"/>
          </p:nvPr>
        </p:nvSpPr>
        <p:spPr>
          <a:xfrm>
            <a:off x="520232" y="514350"/>
            <a:ext cx="3095100" cy="151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Impact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03"/>
          <p:cNvSpPr txBox="1"/>
          <p:nvPr>
            <p:ph idx="1" type="body"/>
          </p:nvPr>
        </p:nvSpPr>
        <p:spPr>
          <a:xfrm>
            <a:off x="3784599" y="514350"/>
            <a:ext cx="4525800" cy="35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683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20" name="Google Shape;120;p203"/>
          <p:cNvSpPr txBox="1"/>
          <p:nvPr>
            <p:ph idx="2" type="body"/>
          </p:nvPr>
        </p:nvSpPr>
        <p:spPr>
          <a:xfrm>
            <a:off x="520231" y="2031789"/>
            <a:ext cx="3095100" cy="19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9pPr>
          </a:lstStyle>
          <a:p/>
        </p:txBody>
      </p:sp>
      <p:sp>
        <p:nvSpPr>
          <p:cNvPr id="121" name="Google Shape;121;p203"/>
          <p:cNvSpPr txBox="1"/>
          <p:nvPr>
            <p:ph idx="10" type="dt"/>
          </p:nvPr>
        </p:nvSpPr>
        <p:spPr>
          <a:xfrm>
            <a:off x="5473562" y="4318000"/>
            <a:ext cx="2838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03"/>
          <p:cNvSpPr txBox="1"/>
          <p:nvPr>
            <p:ph idx="11" type="ftr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03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4"/>
          <p:cNvSpPr txBox="1"/>
          <p:nvPr>
            <p:ph type="title"/>
          </p:nvPr>
        </p:nvSpPr>
        <p:spPr>
          <a:xfrm>
            <a:off x="514350" y="514350"/>
            <a:ext cx="4758900" cy="151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Impact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04"/>
          <p:cNvSpPr/>
          <p:nvPr>
            <p:ph idx="2" type="pic"/>
          </p:nvPr>
        </p:nvSpPr>
        <p:spPr>
          <a:xfrm>
            <a:off x="5611771" y="0"/>
            <a:ext cx="2698800" cy="3803700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7" name="Google Shape;127;p204"/>
          <p:cNvSpPr txBox="1"/>
          <p:nvPr>
            <p:ph idx="1" type="body"/>
          </p:nvPr>
        </p:nvSpPr>
        <p:spPr>
          <a:xfrm>
            <a:off x="514351" y="2031789"/>
            <a:ext cx="47589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9pPr>
          </a:lstStyle>
          <a:p/>
        </p:txBody>
      </p:sp>
      <p:sp>
        <p:nvSpPr>
          <p:cNvPr id="128" name="Google Shape;128;p204"/>
          <p:cNvSpPr txBox="1"/>
          <p:nvPr>
            <p:ph idx="10" type="dt"/>
          </p:nvPr>
        </p:nvSpPr>
        <p:spPr>
          <a:xfrm>
            <a:off x="5473562" y="4318000"/>
            <a:ext cx="2838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04"/>
          <p:cNvSpPr txBox="1"/>
          <p:nvPr>
            <p:ph idx="11" type="ftr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04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0" y="3448050"/>
            <a:ext cx="914400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全景圖片 (含標題)">
  <p:cSld name="全景圖片 (含標題)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5"/>
          <p:cNvSpPr txBox="1"/>
          <p:nvPr>
            <p:ph type="title"/>
          </p:nvPr>
        </p:nvSpPr>
        <p:spPr>
          <a:xfrm>
            <a:off x="514350" y="3079750"/>
            <a:ext cx="77961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mpact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05"/>
          <p:cNvSpPr/>
          <p:nvPr>
            <p:ph idx="2" type="pic"/>
          </p:nvPr>
        </p:nvSpPr>
        <p:spPr>
          <a:xfrm>
            <a:off x="514351" y="514349"/>
            <a:ext cx="7794600" cy="2396400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4" name="Google Shape;134;p205"/>
          <p:cNvSpPr txBox="1"/>
          <p:nvPr>
            <p:ph idx="1" type="body"/>
          </p:nvPr>
        </p:nvSpPr>
        <p:spPr>
          <a:xfrm>
            <a:off x="514335" y="3527192"/>
            <a:ext cx="77961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2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9pPr>
          </a:lstStyle>
          <a:p/>
        </p:txBody>
      </p:sp>
      <p:sp>
        <p:nvSpPr>
          <p:cNvPr id="135" name="Google Shape;135;p205"/>
          <p:cNvSpPr txBox="1"/>
          <p:nvPr>
            <p:ph idx="10" type="dt"/>
          </p:nvPr>
        </p:nvSpPr>
        <p:spPr>
          <a:xfrm>
            <a:off x="5473562" y="4318000"/>
            <a:ext cx="2838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05"/>
          <p:cNvSpPr txBox="1"/>
          <p:nvPr>
            <p:ph idx="11" type="ftr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05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說明文字">
  <p:cSld name="標題與說明文字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6"/>
          <p:cNvSpPr txBox="1"/>
          <p:nvPr>
            <p:ph type="title"/>
          </p:nvPr>
        </p:nvSpPr>
        <p:spPr>
          <a:xfrm>
            <a:off x="514351" y="514350"/>
            <a:ext cx="7797600" cy="23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06"/>
          <p:cNvSpPr txBox="1"/>
          <p:nvPr>
            <p:ph idx="1" type="body"/>
          </p:nvPr>
        </p:nvSpPr>
        <p:spPr>
          <a:xfrm>
            <a:off x="514334" y="3079750"/>
            <a:ext cx="77961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9pPr>
          </a:lstStyle>
          <a:p/>
        </p:txBody>
      </p:sp>
      <p:sp>
        <p:nvSpPr>
          <p:cNvPr id="141" name="Google Shape;141;p206"/>
          <p:cNvSpPr txBox="1"/>
          <p:nvPr>
            <p:ph idx="10" type="dt"/>
          </p:nvPr>
        </p:nvSpPr>
        <p:spPr>
          <a:xfrm>
            <a:off x="5473562" y="4318000"/>
            <a:ext cx="2838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06"/>
          <p:cNvSpPr txBox="1"/>
          <p:nvPr>
            <p:ph idx="11" type="ftr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06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 (含標題)">
  <p:cSld name="引述 (含標題)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7"/>
          <p:cNvSpPr txBox="1"/>
          <p:nvPr>
            <p:ph type="title"/>
          </p:nvPr>
        </p:nvSpPr>
        <p:spPr>
          <a:xfrm>
            <a:off x="841299" y="514350"/>
            <a:ext cx="7143600" cy="21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07"/>
          <p:cNvSpPr txBox="1"/>
          <p:nvPr>
            <p:ph idx="1" type="body"/>
          </p:nvPr>
        </p:nvSpPr>
        <p:spPr>
          <a:xfrm>
            <a:off x="1162698" y="2707524"/>
            <a:ext cx="6501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1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9pPr>
          </a:lstStyle>
          <a:p/>
        </p:txBody>
      </p:sp>
      <p:sp>
        <p:nvSpPr>
          <p:cNvPr id="147" name="Google Shape;147;p207"/>
          <p:cNvSpPr txBox="1"/>
          <p:nvPr>
            <p:ph idx="2" type="body"/>
          </p:nvPr>
        </p:nvSpPr>
        <p:spPr>
          <a:xfrm>
            <a:off x="514351" y="3079750"/>
            <a:ext cx="77976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9pPr>
          </a:lstStyle>
          <a:p/>
        </p:txBody>
      </p:sp>
      <p:sp>
        <p:nvSpPr>
          <p:cNvPr id="148" name="Google Shape;148;p207"/>
          <p:cNvSpPr txBox="1"/>
          <p:nvPr>
            <p:ph idx="10" type="dt"/>
          </p:nvPr>
        </p:nvSpPr>
        <p:spPr>
          <a:xfrm>
            <a:off x="5473562" y="4318000"/>
            <a:ext cx="2838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07"/>
          <p:cNvSpPr txBox="1"/>
          <p:nvPr>
            <p:ph idx="11" type="ftr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07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207"/>
          <p:cNvSpPr txBox="1"/>
          <p:nvPr/>
        </p:nvSpPr>
        <p:spPr>
          <a:xfrm>
            <a:off x="514351" y="669471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mpact"/>
              <a:buNone/>
            </a:pPr>
            <a:r>
              <a:rPr b="0" i="0" lang="en" sz="6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7"/>
          <p:cNvSpPr txBox="1"/>
          <p:nvPr/>
        </p:nvSpPr>
        <p:spPr>
          <a:xfrm>
            <a:off x="7854812" y="2192120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mpact"/>
              <a:buNone/>
            </a:pPr>
            <a:r>
              <a:rPr b="0" i="0" lang="en" sz="6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名片">
  <p:cSld name="名片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8"/>
          <p:cNvSpPr txBox="1"/>
          <p:nvPr>
            <p:ph type="title"/>
          </p:nvPr>
        </p:nvSpPr>
        <p:spPr>
          <a:xfrm>
            <a:off x="514350" y="1292890"/>
            <a:ext cx="7796100" cy="18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08"/>
          <p:cNvSpPr txBox="1"/>
          <p:nvPr>
            <p:ph idx="1" type="body"/>
          </p:nvPr>
        </p:nvSpPr>
        <p:spPr>
          <a:xfrm>
            <a:off x="514350" y="3185601"/>
            <a:ext cx="77961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9pPr>
          </a:lstStyle>
          <a:p/>
        </p:txBody>
      </p:sp>
      <p:sp>
        <p:nvSpPr>
          <p:cNvPr id="156" name="Google Shape;156;p208"/>
          <p:cNvSpPr txBox="1"/>
          <p:nvPr>
            <p:ph idx="10" type="dt"/>
          </p:nvPr>
        </p:nvSpPr>
        <p:spPr>
          <a:xfrm>
            <a:off x="5473562" y="4318000"/>
            <a:ext cx="2838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208"/>
          <p:cNvSpPr txBox="1"/>
          <p:nvPr>
            <p:ph idx="11" type="ftr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208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欄">
  <p:cSld name="3 欄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9"/>
          <p:cNvSpPr txBox="1"/>
          <p:nvPr>
            <p:ph type="title"/>
          </p:nvPr>
        </p:nvSpPr>
        <p:spPr>
          <a:xfrm>
            <a:off x="514352" y="514350"/>
            <a:ext cx="77961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209"/>
          <p:cNvSpPr txBox="1"/>
          <p:nvPr>
            <p:ph idx="1" type="body"/>
          </p:nvPr>
        </p:nvSpPr>
        <p:spPr>
          <a:xfrm>
            <a:off x="514352" y="1547546"/>
            <a:ext cx="24828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9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  <a:defRPr b="1" sz="14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9pPr>
          </a:lstStyle>
          <a:p/>
        </p:txBody>
      </p:sp>
      <p:sp>
        <p:nvSpPr>
          <p:cNvPr id="162" name="Google Shape;162;p209"/>
          <p:cNvSpPr txBox="1"/>
          <p:nvPr>
            <p:ph idx="2" type="body"/>
          </p:nvPr>
        </p:nvSpPr>
        <p:spPr>
          <a:xfrm>
            <a:off x="514352" y="1979744"/>
            <a:ext cx="2482800" cy="20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1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9pPr>
          </a:lstStyle>
          <a:p/>
        </p:txBody>
      </p:sp>
      <p:sp>
        <p:nvSpPr>
          <p:cNvPr id="163" name="Google Shape;163;p209"/>
          <p:cNvSpPr txBox="1"/>
          <p:nvPr>
            <p:ph idx="3" type="body"/>
          </p:nvPr>
        </p:nvSpPr>
        <p:spPr>
          <a:xfrm>
            <a:off x="3175966" y="1547546"/>
            <a:ext cx="24828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9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  <a:defRPr b="1" sz="14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9pPr>
          </a:lstStyle>
          <a:p/>
        </p:txBody>
      </p:sp>
      <p:sp>
        <p:nvSpPr>
          <p:cNvPr id="164" name="Google Shape;164;p209"/>
          <p:cNvSpPr txBox="1"/>
          <p:nvPr>
            <p:ph idx="4" type="body"/>
          </p:nvPr>
        </p:nvSpPr>
        <p:spPr>
          <a:xfrm>
            <a:off x="3175966" y="1979744"/>
            <a:ext cx="2482800" cy="20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1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9pPr>
          </a:lstStyle>
          <a:p/>
        </p:txBody>
      </p:sp>
      <p:sp>
        <p:nvSpPr>
          <p:cNvPr id="165" name="Google Shape;165;p209"/>
          <p:cNvSpPr txBox="1"/>
          <p:nvPr>
            <p:ph idx="5" type="body"/>
          </p:nvPr>
        </p:nvSpPr>
        <p:spPr>
          <a:xfrm>
            <a:off x="5827785" y="1547546"/>
            <a:ext cx="24828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9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  <a:defRPr b="1" sz="14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9pPr>
          </a:lstStyle>
          <a:p/>
        </p:txBody>
      </p:sp>
      <p:sp>
        <p:nvSpPr>
          <p:cNvPr id="166" name="Google Shape;166;p209"/>
          <p:cNvSpPr txBox="1"/>
          <p:nvPr>
            <p:ph idx="6" type="body"/>
          </p:nvPr>
        </p:nvSpPr>
        <p:spPr>
          <a:xfrm>
            <a:off x="5827785" y="1979744"/>
            <a:ext cx="2482800" cy="20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1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9pPr>
          </a:lstStyle>
          <a:p/>
        </p:txBody>
      </p:sp>
      <p:sp>
        <p:nvSpPr>
          <p:cNvPr id="167" name="Google Shape;167;p209"/>
          <p:cNvSpPr txBox="1"/>
          <p:nvPr>
            <p:ph idx="10" type="dt"/>
          </p:nvPr>
        </p:nvSpPr>
        <p:spPr>
          <a:xfrm>
            <a:off x="5473562" y="4318000"/>
            <a:ext cx="2838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209"/>
          <p:cNvSpPr txBox="1"/>
          <p:nvPr>
            <p:ph idx="11" type="ftr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209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圖片欄">
  <p:cSld name="3 圖片欄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0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210"/>
          <p:cNvSpPr txBox="1"/>
          <p:nvPr>
            <p:ph idx="1" type="body"/>
          </p:nvPr>
        </p:nvSpPr>
        <p:spPr>
          <a:xfrm>
            <a:off x="518880" y="2859769"/>
            <a:ext cx="24828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600"/>
              <a:buNone/>
              <a:defRPr b="0" sz="17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  <a:defRPr b="1" sz="14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9pPr>
          </a:lstStyle>
          <a:p/>
        </p:txBody>
      </p:sp>
      <p:sp>
        <p:nvSpPr>
          <p:cNvPr id="173" name="Google Shape;173;p210"/>
          <p:cNvSpPr/>
          <p:nvPr>
            <p:ph idx="2" type="pic"/>
          </p:nvPr>
        </p:nvSpPr>
        <p:spPr>
          <a:xfrm>
            <a:off x="514335" y="1547546"/>
            <a:ext cx="2482800" cy="1152600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4" name="Google Shape;174;p210"/>
          <p:cNvSpPr txBox="1"/>
          <p:nvPr>
            <p:ph idx="3" type="body"/>
          </p:nvPr>
        </p:nvSpPr>
        <p:spPr>
          <a:xfrm>
            <a:off x="518880" y="3291965"/>
            <a:ext cx="248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1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9pPr>
          </a:lstStyle>
          <a:p/>
        </p:txBody>
      </p:sp>
      <p:sp>
        <p:nvSpPr>
          <p:cNvPr id="175" name="Google Shape;175;p210"/>
          <p:cNvSpPr txBox="1"/>
          <p:nvPr>
            <p:ph idx="4" type="body"/>
          </p:nvPr>
        </p:nvSpPr>
        <p:spPr>
          <a:xfrm>
            <a:off x="3178058" y="2859769"/>
            <a:ext cx="24828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600"/>
              <a:buNone/>
              <a:defRPr b="0" sz="17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  <a:defRPr b="1" sz="14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9pPr>
          </a:lstStyle>
          <a:p/>
        </p:txBody>
      </p:sp>
      <p:sp>
        <p:nvSpPr>
          <p:cNvPr id="176" name="Google Shape;176;p210"/>
          <p:cNvSpPr/>
          <p:nvPr>
            <p:ph idx="5" type="pic"/>
          </p:nvPr>
        </p:nvSpPr>
        <p:spPr>
          <a:xfrm>
            <a:off x="3176999" y="1547546"/>
            <a:ext cx="2482800" cy="1151400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7" name="Google Shape;177;p210"/>
          <p:cNvSpPr txBox="1"/>
          <p:nvPr>
            <p:ph idx="6" type="body"/>
          </p:nvPr>
        </p:nvSpPr>
        <p:spPr>
          <a:xfrm>
            <a:off x="3176999" y="3291964"/>
            <a:ext cx="248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1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9pPr>
          </a:lstStyle>
          <a:p/>
        </p:txBody>
      </p:sp>
      <p:sp>
        <p:nvSpPr>
          <p:cNvPr id="178" name="Google Shape;178;p210"/>
          <p:cNvSpPr txBox="1"/>
          <p:nvPr>
            <p:ph idx="7" type="body"/>
          </p:nvPr>
        </p:nvSpPr>
        <p:spPr>
          <a:xfrm>
            <a:off x="5826708" y="2859769"/>
            <a:ext cx="24828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600"/>
              <a:buNone/>
              <a:defRPr b="0" sz="17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  <a:defRPr b="1" sz="14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1200"/>
            </a:lvl9pPr>
          </a:lstStyle>
          <a:p/>
        </p:txBody>
      </p:sp>
      <p:sp>
        <p:nvSpPr>
          <p:cNvPr id="179" name="Google Shape;179;p210"/>
          <p:cNvSpPr/>
          <p:nvPr>
            <p:ph idx="8" type="pic"/>
          </p:nvPr>
        </p:nvSpPr>
        <p:spPr>
          <a:xfrm>
            <a:off x="5826614" y="1547545"/>
            <a:ext cx="2482800" cy="1152900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0" name="Google Shape;180;p210"/>
          <p:cNvSpPr txBox="1"/>
          <p:nvPr>
            <p:ph idx="9" type="body"/>
          </p:nvPr>
        </p:nvSpPr>
        <p:spPr>
          <a:xfrm>
            <a:off x="5826614" y="3291963"/>
            <a:ext cx="248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1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8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00"/>
            </a:lvl9pPr>
          </a:lstStyle>
          <a:p/>
        </p:txBody>
      </p:sp>
      <p:sp>
        <p:nvSpPr>
          <p:cNvPr id="181" name="Google Shape;181;p210"/>
          <p:cNvSpPr txBox="1"/>
          <p:nvPr>
            <p:ph idx="10" type="dt"/>
          </p:nvPr>
        </p:nvSpPr>
        <p:spPr>
          <a:xfrm>
            <a:off x="5473562" y="4318000"/>
            <a:ext cx="2838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p210"/>
          <p:cNvSpPr txBox="1"/>
          <p:nvPr>
            <p:ph idx="11" type="ftr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210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1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211"/>
          <p:cNvSpPr txBox="1"/>
          <p:nvPr>
            <p:ph idx="1" type="body"/>
          </p:nvPr>
        </p:nvSpPr>
        <p:spPr>
          <a:xfrm rot="5400000">
            <a:off x="3170630" y="-1108803"/>
            <a:ext cx="2483400" cy="77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83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87" name="Google Shape;187;p211"/>
          <p:cNvSpPr txBox="1"/>
          <p:nvPr>
            <p:ph idx="10" type="dt"/>
          </p:nvPr>
        </p:nvSpPr>
        <p:spPr>
          <a:xfrm>
            <a:off x="5473562" y="4318000"/>
            <a:ext cx="2838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211"/>
          <p:cNvSpPr txBox="1"/>
          <p:nvPr>
            <p:ph idx="11" type="ftr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9" name="Google Shape;189;p211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2"/>
          <p:cNvSpPr txBox="1"/>
          <p:nvPr>
            <p:ph type="title"/>
          </p:nvPr>
        </p:nvSpPr>
        <p:spPr>
          <a:xfrm rot="5400000">
            <a:off x="5702781" y="1423350"/>
            <a:ext cx="3516600" cy="16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212"/>
          <p:cNvSpPr txBox="1"/>
          <p:nvPr>
            <p:ph idx="1" type="body"/>
          </p:nvPr>
        </p:nvSpPr>
        <p:spPr>
          <a:xfrm rot="5400000">
            <a:off x="1720223" y="-691500"/>
            <a:ext cx="3516600" cy="59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83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93" name="Google Shape;193;p212"/>
          <p:cNvSpPr txBox="1"/>
          <p:nvPr>
            <p:ph idx="10" type="dt"/>
          </p:nvPr>
        </p:nvSpPr>
        <p:spPr>
          <a:xfrm>
            <a:off x="5473562" y="4318000"/>
            <a:ext cx="2838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212"/>
          <p:cNvSpPr txBox="1"/>
          <p:nvPr>
            <p:ph idx="11" type="ftr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5" name="Google Shape;195;p212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rgbClr val="FAEDF1"/>
            </a:gs>
            <a:gs pos="25000">
              <a:srgbClr val="EBF3FF"/>
            </a:gs>
            <a:gs pos="50000">
              <a:srgbClr val="EEFAF4"/>
            </a:gs>
            <a:gs pos="76000">
              <a:srgbClr val="F6FAED"/>
            </a:gs>
            <a:gs pos="100000">
              <a:srgbClr val="FFF4EA"/>
            </a:gs>
          </a:gsLst>
          <a:lin ang="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23825"/>
            <a:ext cx="9144000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87"/>
          <p:cNvSpPr txBox="1"/>
          <p:nvPr>
            <p:ph idx="1" type="body"/>
          </p:nvPr>
        </p:nvSpPr>
        <p:spPr>
          <a:xfrm>
            <a:off x="2788750" y="2161800"/>
            <a:ext cx="35664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mion"/>
              <a:buChar char="●"/>
              <a:defRPr>
                <a:latin typeface="Damion"/>
                <a:ea typeface="Damion"/>
                <a:cs typeface="Damion"/>
                <a:sym typeface="Damion"/>
              </a:defRPr>
            </a:lvl1pPr>
            <a:lvl2pPr indent="-381000" lvl="1" marL="9144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○"/>
              <a:defRPr>
                <a:latin typeface="Damion"/>
                <a:ea typeface="Damion"/>
                <a:cs typeface="Damion"/>
                <a:sym typeface="Damion"/>
              </a:defRPr>
            </a:lvl2pPr>
            <a:lvl3pPr indent="-381000" lvl="2" marL="13716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■"/>
              <a:defRPr>
                <a:latin typeface="Damion"/>
                <a:ea typeface="Damion"/>
                <a:cs typeface="Damion"/>
                <a:sym typeface="Damion"/>
              </a:defRPr>
            </a:lvl3pPr>
            <a:lvl4pPr indent="-381000" lvl="3" marL="18288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●"/>
              <a:defRPr>
                <a:latin typeface="Damion"/>
                <a:ea typeface="Damion"/>
                <a:cs typeface="Damion"/>
                <a:sym typeface="Damion"/>
              </a:defRPr>
            </a:lvl4pPr>
            <a:lvl5pPr indent="-381000" lvl="4" marL="22860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○"/>
              <a:defRPr>
                <a:latin typeface="Damion"/>
                <a:ea typeface="Damion"/>
                <a:cs typeface="Damion"/>
                <a:sym typeface="Damion"/>
              </a:defRPr>
            </a:lvl5pPr>
            <a:lvl6pPr indent="-381000" lvl="5" marL="27432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■"/>
              <a:defRPr>
                <a:latin typeface="Damion"/>
                <a:ea typeface="Damion"/>
                <a:cs typeface="Damion"/>
                <a:sym typeface="Damion"/>
              </a:defRPr>
            </a:lvl6pPr>
            <a:lvl7pPr indent="-381000" lvl="6" marL="32004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●"/>
              <a:defRPr>
                <a:latin typeface="Damion"/>
                <a:ea typeface="Damion"/>
                <a:cs typeface="Damion"/>
                <a:sym typeface="Damion"/>
              </a:defRPr>
            </a:lvl7pPr>
            <a:lvl8pPr indent="-381000" lvl="7" marL="36576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○"/>
              <a:defRPr>
                <a:latin typeface="Damion"/>
                <a:ea typeface="Damion"/>
                <a:cs typeface="Damion"/>
                <a:sym typeface="Damion"/>
              </a:defRPr>
            </a:lvl8pPr>
            <a:lvl9pPr indent="-381000" lvl="8" marL="411480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Font typeface="Damion"/>
              <a:buChar char="■"/>
              <a:defRPr>
                <a:latin typeface="Damion"/>
                <a:ea typeface="Damion"/>
                <a:cs typeface="Damion"/>
                <a:sym typeface="Damion"/>
              </a:defRPr>
            </a:lvl9pPr>
          </a:lstStyle>
          <a:p/>
        </p:txBody>
      </p:sp>
      <p:sp>
        <p:nvSpPr>
          <p:cNvPr id="19" name="Google Shape;19;p187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0" y="3648013"/>
            <a:ext cx="9144000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88"/>
          <p:cNvSpPr txBox="1"/>
          <p:nvPr>
            <p:ph idx="1" type="body"/>
          </p:nvPr>
        </p:nvSpPr>
        <p:spPr>
          <a:xfrm>
            <a:off x="1821800" y="4440459"/>
            <a:ext cx="39027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23" name="Google Shape;23;p18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448050"/>
            <a:ext cx="914400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89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7" name="Google Shape;27;p189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8" name="Google Shape;28;p18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ouble scribble">
  <p:cSld name="BLANK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0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" name="Google Shape;31;p190"/>
          <p:cNvGrpSpPr/>
          <p:nvPr/>
        </p:nvGrpSpPr>
        <p:grpSpPr>
          <a:xfrm>
            <a:off x="0" y="76197"/>
            <a:ext cx="9136444" cy="808888"/>
            <a:chOff x="0" y="1979997"/>
            <a:chExt cx="9136444" cy="808888"/>
          </a:xfrm>
        </p:grpSpPr>
        <p:pic>
          <p:nvPicPr>
            <p:cNvPr id="32" name="Google Shape;32;p19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1979997"/>
              <a:ext cx="4568501" cy="692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19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4567943" y="2096469"/>
              <a:ext cx="4568501" cy="6924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" name="Google Shape;34;p190"/>
          <p:cNvGrpSpPr/>
          <p:nvPr/>
        </p:nvGrpSpPr>
        <p:grpSpPr>
          <a:xfrm>
            <a:off x="7" y="4246796"/>
            <a:ext cx="9136432" cy="820516"/>
            <a:chOff x="7" y="3167771"/>
            <a:chExt cx="9136432" cy="820516"/>
          </a:xfrm>
        </p:grpSpPr>
        <p:pic>
          <p:nvPicPr>
            <p:cNvPr id="35" name="Google Shape;35;p1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67938" y="3167771"/>
              <a:ext cx="4568501" cy="5448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1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7" y="3443262"/>
              <a:ext cx="4569624" cy="545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609963"/>
            <a:ext cx="9144000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91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40" name="Google Shape;40;p191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1" name="Google Shape;41;p191"/>
          <p:cNvSpPr txBox="1"/>
          <p:nvPr>
            <p:ph idx="2" type="body"/>
          </p:nvPr>
        </p:nvSpPr>
        <p:spPr>
          <a:xfrm>
            <a:off x="4815599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2" name="Google Shape;42;p19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0" y="3771850"/>
            <a:ext cx="91440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96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46" name="Google Shape;46;p19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52400"/>
            <a:ext cx="9144000" cy="485776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97"/>
          <p:cNvSpPr txBox="1"/>
          <p:nvPr>
            <p:ph type="ctrTitle"/>
          </p:nvPr>
        </p:nvSpPr>
        <p:spPr>
          <a:xfrm>
            <a:off x="2756850" y="1419375"/>
            <a:ext cx="3512100" cy="23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9.png"/><Relationship Id="rId2" Type="http://schemas.openxmlformats.org/officeDocument/2006/relationships/image" Target="../media/image19.jpg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7.xml"/><Relationship Id="rId6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4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b="0" i="0" sz="3400" u="none" cap="none" strike="noStrik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b="0" i="0" sz="3400" u="none" cap="none" strike="noStrik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b="0" i="0" sz="3400" u="none" cap="none" strike="noStrik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b="0" i="0" sz="3400" u="none" cap="none" strike="noStrik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b="0" i="0" sz="3400" u="none" cap="none" strike="noStrik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b="0" i="0" sz="3400" u="none" cap="none" strike="noStrik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b="0" i="0" sz="3400" u="none" cap="none" strike="noStrik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b="0" i="0" sz="3400" u="none" cap="none" strike="noStrik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b="0" i="0" sz="3400" u="none" cap="none" strike="noStrik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/>
        </p:txBody>
      </p:sp>
      <p:sp>
        <p:nvSpPr>
          <p:cNvPr id="7" name="Google Shape;7;p184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●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○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■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Inria Sans Light"/>
              <a:buChar char="■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184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58" name="Google Shape;58;p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192"/>
          <p:cNvGrpSpPr/>
          <p:nvPr/>
        </p:nvGrpSpPr>
        <p:grpSpPr>
          <a:xfrm>
            <a:off x="-19048" y="0"/>
            <a:ext cx="9003973" cy="4983075"/>
            <a:chOff x="-25397" y="0"/>
            <a:chExt cx="12005298" cy="6644100"/>
          </a:xfrm>
        </p:grpSpPr>
        <p:sp>
          <p:nvSpPr>
            <p:cNvPr id="60" name="Google Shape;60;p192"/>
            <p:cNvSpPr/>
            <p:nvPr/>
          </p:nvSpPr>
          <p:spPr>
            <a:xfrm>
              <a:off x="1" y="0"/>
              <a:ext cx="11979900" cy="66441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98425" rotWithShape="0" algn="tl" dir="4380000" dist="76200">
                <a:srgbClr val="000000">
                  <a:alpha val="674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92"/>
            <p:cNvSpPr/>
            <p:nvPr/>
          </p:nvSpPr>
          <p:spPr>
            <a:xfrm>
              <a:off x="-25397" y="0"/>
              <a:ext cx="11773291" cy="6419514"/>
            </a:xfrm>
            <a:custGeom>
              <a:rect b="b" l="l" r="r" t="t"/>
              <a:pathLst>
                <a:path extrusionOk="0" h="6419514" w="11773291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cap="flat" cmpd="sng" w="825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2" name="Google Shape;62;p192"/>
            <p:cNvSpPr/>
            <p:nvPr/>
          </p:nvSpPr>
          <p:spPr>
            <a:xfrm>
              <a:off x="1" y="5600215"/>
              <a:ext cx="11706600" cy="7806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p192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b="0" i="0" sz="41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92"/>
          <p:cNvSpPr txBox="1"/>
          <p:nvPr>
            <p:ph idx="1" type="body"/>
          </p:nvPr>
        </p:nvSpPr>
        <p:spPr>
          <a:xfrm>
            <a:off x="514350" y="1547547"/>
            <a:ext cx="7797600" cy="24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81000" lvl="0" marL="4572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683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3492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336550" lvl="4" marL="22860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336550" lvl="5" marL="2743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336550" lvl="6" marL="3200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336550" lvl="7" marL="3657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336550" lvl="8" marL="4114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65" name="Google Shape;65;p192"/>
          <p:cNvSpPr txBox="1"/>
          <p:nvPr>
            <p:ph idx="10" type="dt"/>
          </p:nvPr>
        </p:nvSpPr>
        <p:spPr>
          <a:xfrm>
            <a:off x="5473562" y="4318000"/>
            <a:ext cx="2838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66" name="Google Shape;66;p192"/>
          <p:cNvSpPr txBox="1"/>
          <p:nvPr>
            <p:ph idx="11" type="ftr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67" name="Google Shape;67;p192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2.xml"/><Relationship Id="rId3" Type="http://schemas.openxmlformats.org/officeDocument/2006/relationships/hyperlink" Target="https://drive.google.com/file/d/11pOpx6eP-ye5aT8t0_IcN83SyXwsSebV/view?usp=sharing" TargetMode="External"/><Relationship Id="rId4" Type="http://schemas.openxmlformats.org/officeDocument/2006/relationships/image" Target="../media/image41.png"/><Relationship Id="rId5" Type="http://schemas.openxmlformats.org/officeDocument/2006/relationships/hyperlink" Target="https://www.youtube.com/watch?v=d8E-5C2NPgo" TargetMode="External"/><Relationship Id="rId6" Type="http://schemas.openxmlformats.org/officeDocument/2006/relationships/image" Target="../media/image47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54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7.xml"/><Relationship Id="rId3" Type="http://schemas.openxmlformats.org/officeDocument/2006/relationships/hyperlink" Target="https://www.youtube.com/watch?v=pW20qQXamo0" TargetMode="External"/><Relationship Id="rId4" Type="http://schemas.openxmlformats.org/officeDocument/2006/relationships/image" Target="../media/image44.pn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49.jp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5.xml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7.xml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0.xml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1.xml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2.xml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3.xml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4.xml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5.xml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6.xml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7.xml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8.xml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9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8e-Cgc0BIwc" TargetMode="External"/><Relationship Id="rId4" Type="http://schemas.openxmlformats.org/officeDocument/2006/relationships/image" Target="../media/image21.png"/><Relationship Id="rId5" Type="http://schemas.openxmlformats.org/officeDocument/2006/relationships/hyperlink" Target="https://www.youtube.com/watch?v=hZyq5Mcvrec" TargetMode="External"/><Relationship Id="rId6" Type="http://schemas.openxmlformats.org/officeDocument/2006/relationships/image" Target="../media/image16.png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0.xml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1.xml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2.xml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3.xml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4.xml"/><Relationship Id="rId3" Type="http://schemas.openxmlformats.org/officeDocument/2006/relationships/hyperlink" Target="https://zh.wikipedia.org/w/index.php?title=%E8%89%BE%E5%B0%94%E5%BC%97%E9%9B%B7%E5%BE%B7%C2%B7W%C2%B7%E5%85%8B%E7%BD%97%E6%96%AF%E6%AF%94&amp;action=edit&amp;redlink=1" TargetMode="External"/><Relationship Id="rId4" Type="http://schemas.openxmlformats.org/officeDocument/2006/relationships/hyperlink" Target="https://zh.wikipedia.org/wiki/%E5%A4%A7%E8%88%AA%E6%B5%B7%E6%99%82%E4%BB%A3" TargetMode="External"/><Relationship Id="rId5" Type="http://schemas.openxmlformats.org/officeDocument/2006/relationships/hyperlink" Target="https://zh.wikipedia.org/wiki/%E7%BE%8E%E6%B4%B2" TargetMode="External"/><Relationship Id="rId6" Type="http://schemas.openxmlformats.org/officeDocument/2006/relationships/hyperlink" Target="https://zh.wikipedia.org/wiki/%E6%AD%90%E6%B4%B2" TargetMode="External"/><Relationship Id="rId7" Type="http://schemas.openxmlformats.org/officeDocument/2006/relationships/hyperlink" Target="https://zh.wikipedia.org/wiki/%E9%9D%9E%E6%B4%B2" TargetMode="External"/><Relationship Id="rId8" Type="http://schemas.openxmlformats.org/officeDocument/2006/relationships/hyperlink" Target="https://zh.wikipedia.org/wiki/%E4%BA%9E%E6%B4%B2" TargetMode="External"/></Relationships>
</file>

<file path=ppt/slides/_rels/slide1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5.xml"/></Relationships>
</file>

<file path=ppt/slides/_rels/slide1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6.xml"/></Relationships>
</file>

<file path=ppt/slides/_rels/slide1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7.xml"/></Relationships>
</file>

<file path=ppt/slides/_rels/slide1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8.xml"/></Relationships>
</file>

<file path=ppt/slides/_rels/slide1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9.xml"/><Relationship Id="rId3" Type="http://schemas.openxmlformats.org/officeDocument/2006/relationships/image" Target="../media/image5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YPa__HiKdGY" TargetMode="External"/><Relationship Id="rId4" Type="http://schemas.openxmlformats.org/officeDocument/2006/relationships/image" Target="../media/image26.png"/><Relationship Id="rId5" Type="http://schemas.openxmlformats.org/officeDocument/2006/relationships/hyperlink" Target="https://www.youtube.com/watch?v=h1Qpk9xSvU4" TargetMode="External"/><Relationship Id="rId6" Type="http://schemas.openxmlformats.org/officeDocument/2006/relationships/image" Target="../media/image39.png"/></Relationships>
</file>

<file path=ppt/slides/_rels/slide1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0.xml"/></Relationships>
</file>

<file path=ppt/slides/_rels/slide1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1.xml"/></Relationships>
</file>

<file path=ppt/slides/_rels/slide1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2.xml"/></Relationships>
</file>

<file path=ppt/slides/_rels/slide1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3.xml"/></Relationships>
</file>

<file path=ppt/slides/_rels/slide1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4.xml"/></Relationships>
</file>

<file path=ppt/slides/_rels/slide1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5.xml"/></Relationships>
</file>

<file path=ppt/slides/_rels/slide1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6.xml"/></Relationships>
</file>

<file path=ppt/slides/_rels/slide1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7.xml"/></Relationships>
</file>

<file path=ppt/slides/_rels/slide1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8.xml"/></Relationships>
</file>

<file path=ppt/slides/_rels/slide1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9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0.xml"/></Relationships>
</file>

<file path=ppt/slides/_rels/slide1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1.xml"/></Relationships>
</file>

<file path=ppt/slides/_rels/slide1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2.xml"/></Relationships>
</file>

<file path=ppt/slides/_rels/slide1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3.xml"/></Relationships>
</file>

<file path=ppt/slides/_rels/slide1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4.xml"/></Relationships>
</file>

<file path=ppt/slides/_rels/slide1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5.xml"/></Relationships>
</file>

<file path=ppt/slides/_rels/slide1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6.xml"/></Relationships>
</file>

<file path=ppt/slides/_rels/slide1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7.xml"/></Relationships>
</file>

<file path=ppt/slides/_rels/slide1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8.xml"/><Relationship Id="rId3" Type="http://schemas.openxmlformats.org/officeDocument/2006/relationships/hyperlink" Target="https://www.youtube.com/watch?v=-1OxHyHBw7I" TargetMode="External"/><Relationship Id="rId4" Type="http://schemas.openxmlformats.org/officeDocument/2006/relationships/image" Target="../media/image56.png"/></Relationships>
</file>

<file path=ppt/slides/_rels/slide1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9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0.xml"/><Relationship Id="rId3" Type="http://schemas.openxmlformats.org/officeDocument/2006/relationships/hyperlink" Target="https://www.youtube.com/watch?v=xx3pnr4Woeg" TargetMode="External"/><Relationship Id="rId4" Type="http://schemas.openxmlformats.org/officeDocument/2006/relationships/image" Target="../media/image59.png"/></Relationships>
</file>

<file path=ppt/slides/_rels/slide1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1.xml"/></Relationships>
</file>

<file path=ppt/slides/_rels/slide1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2.xml"/><Relationship Id="rId3" Type="http://schemas.openxmlformats.org/officeDocument/2006/relationships/image" Target="../media/image52.png"/></Relationships>
</file>

<file path=ppt/slides/_rels/slide1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3.xml"/></Relationships>
</file>

<file path=ppt/slides/_rels/slide1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4.xml"/></Relationships>
</file>

<file path=ppt/slides/_rels/slide1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5.xml"/><Relationship Id="rId3" Type="http://schemas.openxmlformats.org/officeDocument/2006/relationships/image" Target="../media/image55.png"/></Relationships>
</file>

<file path=ppt/slides/_rels/slide1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6.xml"/></Relationships>
</file>

<file path=ppt/slides/_rels/slide1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7.xml"/></Relationships>
</file>

<file path=ppt/slides/_rels/slide1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8.xml"/></Relationships>
</file>

<file path=ppt/slides/_rels/slide1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9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0.xml"/></Relationships>
</file>

<file path=ppt/slides/_rels/slide1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1.xml"/></Relationships>
</file>

<file path=ppt/slides/_rels/slide1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2.xml"/><Relationship Id="rId3" Type="http://schemas.openxmlformats.org/officeDocument/2006/relationships/hyperlink" Target="https://docs.google.com/presentation/d/1JKx7GcsFG3SnO_zJHQtd-SeWg-icbrsjnfGS0UMWRqg/edit?usp=drive_link" TargetMode="External"/><Relationship Id="rId4" Type="http://schemas.openxmlformats.org/officeDocument/2006/relationships/hyperlink" Target="https://docs.google.com/presentation/d/1UvQz7qwllCsazpNk90RcFBK5868sWjyU/edit?usp=drive_link&amp;ouid=100141154435298802426&amp;rtpof=true&amp;sd=true" TargetMode="External"/></Relationships>
</file>

<file path=ppt/slides/_rels/slide1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3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4.xml"/><Relationship Id="rId3" Type="http://schemas.openxmlformats.org/officeDocument/2006/relationships/image" Target="../media/image5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youtube.com/watch?v=kZa9Zsswts4&amp;t=8s" TargetMode="External"/><Relationship Id="rId4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prezi.com/p/mni7whusv0sy/presentation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youtube.com/watch?v=r54AONafa7s&amp;t=16s" TargetMode="External"/><Relationship Id="rId4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youtube.com/watch?v=7s9h99tL1Vc" TargetMode="External"/><Relationship Id="rId4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youtube.com/watch?v=s63OSRteBg4" TargetMode="External"/><Relationship Id="rId4" Type="http://schemas.openxmlformats.org/officeDocument/2006/relationships/image" Target="../media/image5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youtube.com/watch?v=rwgjVuW75mg&amp;t=19s" TargetMode="External"/><Relationship Id="rId4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youtube.com/watch?v=B8WHtLf-CII&amp;list=PLzr4RnahjOf433kw71soZ3B3CVh6pb6j9&amp;index=1" TargetMode="External"/><Relationship Id="rId4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dXSjAJjmAzU" TargetMode="External"/><Relationship Id="rId4" Type="http://schemas.openxmlformats.org/officeDocument/2006/relationships/image" Target="../media/image1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www.youtube.com/watch?v=eot58_s2XOs" TargetMode="External"/><Relationship Id="rId4" Type="http://schemas.openxmlformats.org/officeDocument/2006/relationships/image" Target="../media/image1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hyperlink" Target="https://www.youtube.com/watch?v=RLKxxvC9aYQ&amp;list=PL3ipwO0dr0cDt50r4xa0PxFPH2sVkukjl&amp;index=4" TargetMode="External"/><Relationship Id="rId4" Type="http://schemas.openxmlformats.org/officeDocument/2006/relationships/hyperlink" Target="https://www.youtube.com/watch?v=esM0H4dPU1Q" TargetMode="External"/><Relationship Id="rId5" Type="http://schemas.openxmlformats.org/officeDocument/2006/relationships/hyperlink" Target="https://www.youtube.com/watch?v=BxvgqAzknhw" TargetMode="External"/><Relationship Id="rId6" Type="http://schemas.openxmlformats.org/officeDocument/2006/relationships/image" Target="../media/image5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8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6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2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3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9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Relationship Id="rId3" Type="http://schemas.openxmlformats.org/officeDocument/2006/relationships/hyperlink" Target="https://drive.google.com/file/d/1JtM8zi9EIzO3owa29USl30cqCaBYBrWq/view?usp=sharing" TargetMode="External"/><Relationship Id="rId4" Type="http://schemas.openxmlformats.org/officeDocument/2006/relationships/image" Target="../media/image32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Relationship Id="rId3" Type="http://schemas.openxmlformats.org/officeDocument/2006/relationships/hyperlink" Target="https://www.youtube.com/watch?v=JlbT4fdxhLw&amp;t=6s" TargetMode="External"/><Relationship Id="rId4" Type="http://schemas.openxmlformats.org/officeDocument/2006/relationships/image" Target="../media/image37.png"/><Relationship Id="rId5" Type="http://schemas.openxmlformats.org/officeDocument/2006/relationships/hyperlink" Target="https://www.youtube.com/watch?v=efiPagVoauA" TargetMode="External"/><Relationship Id="rId6" Type="http://schemas.openxmlformats.org/officeDocument/2006/relationships/image" Target="../media/image51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8.xml"/><Relationship Id="rId3" Type="http://schemas.openxmlformats.org/officeDocument/2006/relationships/hyperlink" Target="https://www.youtube.com/watch?v=bc4pj2AbZc8" TargetMode="External"/><Relationship Id="rId4" Type="http://schemas.openxmlformats.org/officeDocument/2006/relationships/image" Target="../media/image30.png"/><Relationship Id="rId5" Type="http://schemas.openxmlformats.org/officeDocument/2006/relationships/hyperlink" Target="https://www.youtube.com/watch?v=SvvmRK7vFf8" TargetMode="External"/><Relationship Id="rId6" Type="http://schemas.openxmlformats.org/officeDocument/2006/relationships/image" Target="../media/image34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9.xml"/><Relationship Id="rId3" Type="http://schemas.openxmlformats.org/officeDocument/2006/relationships/hyperlink" Target="https://www.youtube.com/watch?v=okktHJPyVKA" TargetMode="External"/><Relationship Id="rId4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0.xml"/><Relationship Id="rId3" Type="http://schemas.openxmlformats.org/officeDocument/2006/relationships/hyperlink" Target="https://www.youtube.com/watch?v=nWsQodxuyAs" TargetMode="External"/><Relationship Id="rId4" Type="http://schemas.openxmlformats.org/officeDocument/2006/relationships/image" Target="../media/image36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4.xml"/><Relationship Id="rId3" Type="http://schemas.openxmlformats.org/officeDocument/2006/relationships/hyperlink" Target="https://www.youtube.com/watch?v=SLzn0LaR0lE" TargetMode="External"/><Relationship Id="rId4" Type="http://schemas.openxmlformats.org/officeDocument/2006/relationships/image" Target="../media/image40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2.xml"/><Relationship Id="rId3" Type="http://schemas.openxmlformats.org/officeDocument/2006/relationships/hyperlink" Target="https://www.youtube.com/watch?v=Yw670x9QXVg" TargetMode="External"/><Relationship Id="rId4" Type="http://schemas.openxmlformats.org/officeDocument/2006/relationships/image" Target="../media/image38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4.xml"/><Relationship Id="rId3" Type="http://schemas.openxmlformats.org/officeDocument/2006/relationships/hyperlink" Target="https://www.youtube.com/watch?v=iFSVMuBDMws" TargetMode="External"/><Relationship Id="rId4" Type="http://schemas.openxmlformats.org/officeDocument/2006/relationships/image" Target="../media/image43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8.xml"/><Relationship Id="rId3" Type="http://schemas.openxmlformats.org/officeDocument/2006/relationships/hyperlink" Target="https://www.youtube.com/watch?v=kRvYoj6oIn4&amp;t=229s" TargetMode="External"/><Relationship Id="rId4" Type="http://schemas.openxmlformats.org/officeDocument/2006/relationships/image" Target="../media/image45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"/>
          <p:cNvSpPr txBox="1"/>
          <p:nvPr>
            <p:ph type="ctrTitle"/>
          </p:nvPr>
        </p:nvSpPr>
        <p:spPr>
          <a:xfrm>
            <a:off x="2764200" y="1278600"/>
            <a:ext cx="3615600" cy="23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  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5600">
                <a:latin typeface="Arial"/>
                <a:ea typeface="Arial"/>
                <a:cs typeface="Arial"/>
                <a:sym typeface="Arial"/>
              </a:rPr>
              <a:t>  仁武高中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5600">
                <a:latin typeface="Arial"/>
                <a:ea typeface="Arial"/>
                <a:cs typeface="Arial"/>
                <a:sym typeface="Arial"/>
              </a:rPr>
              <a:t>自主學習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5600">
                <a:latin typeface="Arial"/>
                <a:ea typeface="Arial"/>
                <a:cs typeface="Arial"/>
                <a:sym typeface="Arial"/>
              </a:rPr>
              <a:t>學習策略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所羅門學習風格分析表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271" name="Google Shape;271;p10"/>
          <p:cNvSpPr txBox="1"/>
          <p:nvPr>
            <p:ph idx="1" type="body"/>
          </p:nvPr>
        </p:nvSpPr>
        <p:spPr>
          <a:xfrm>
            <a:off x="661200" y="1003700"/>
            <a:ext cx="78216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600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這4個量表中每一個，用較大的總數減去較小的總數，記下差值（1到11）和字母（a或b）。例如：在「行動型/沉思型」中，你有4個「a」和7個「b」，你就在那一欄的最後一行寫上「3b」(3 = 7- 4，並且因為b在兩者中最大)；又如若你在「感官型/直覺型」中，你有8個「a」和3個「b」，則在最後一欄記上「5a」。</a:t>
            </a:r>
            <a:endParaRPr sz="2600"/>
          </a:p>
        </p:txBody>
      </p:sp>
      <p:sp>
        <p:nvSpPr>
          <p:cNvPr id="272" name="Google Shape;272;p10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00"/>
          <p:cNvSpPr txBox="1"/>
          <p:nvPr>
            <p:ph idx="1" type="body"/>
          </p:nvPr>
        </p:nvSpPr>
        <p:spPr>
          <a:xfrm>
            <a:off x="1821800" y="4440459"/>
            <a:ext cx="39027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2" name="Google Shape;972;p100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3" name="Google Shape;973;p100"/>
          <p:cNvSpPr txBox="1"/>
          <p:nvPr/>
        </p:nvSpPr>
        <p:spPr>
          <a:xfrm>
            <a:off x="1200358" y="531070"/>
            <a:ext cx="6743284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三、實地操作</a:t>
            </a:r>
            <a:endParaRPr b="0" i="0" sz="3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請從目前學習的課程中(例如社會科議題),或生活上遇到的問題，實際運用麥肯錫筆記法。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請將紙張橫放書寫。</a:t>
            </a: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01"/>
          <p:cNvSpPr txBox="1"/>
          <p:nvPr>
            <p:ph idx="1" type="body"/>
          </p:nvPr>
        </p:nvSpPr>
        <p:spPr>
          <a:xfrm>
            <a:off x="2594925" y="1668150"/>
            <a:ext cx="3760200" cy="13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 第十八節 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心智圖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10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02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985" name="Google Shape;985;p102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86" name="Google Shape;986;p102"/>
          <p:cNvSpPr txBox="1"/>
          <p:nvPr>
            <p:ph type="title"/>
          </p:nvPr>
        </p:nvSpPr>
        <p:spPr>
          <a:xfrm>
            <a:off x="4901525" y="805250"/>
            <a:ext cx="3387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心智圖超簡單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987" name="Google Shape;987;p102"/>
          <p:cNvSpPr txBox="1"/>
          <p:nvPr>
            <p:ph idx="2" type="body"/>
          </p:nvPr>
        </p:nvSpPr>
        <p:spPr>
          <a:xfrm>
            <a:off x="4815599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988" name="Google Shape;988;p10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275" y="1599281"/>
            <a:ext cx="3473100" cy="1944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10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23400" y="1201550"/>
            <a:ext cx="2857500" cy="24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p102"/>
          <p:cNvSpPr txBox="1"/>
          <p:nvPr>
            <p:ph type="title"/>
          </p:nvPr>
        </p:nvSpPr>
        <p:spPr>
          <a:xfrm>
            <a:off x="898175" y="805250"/>
            <a:ext cx="3387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東大特訓班</a:t>
            </a:r>
            <a:endParaRPr sz="3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03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6" name="Google Shape;996;p103"/>
          <p:cNvSpPr txBox="1"/>
          <p:nvPr/>
        </p:nvSpPr>
        <p:spPr>
          <a:xfrm>
            <a:off x="1098000" y="1786800"/>
            <a:ext cx="6948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請根據附件</a:t>
            </a:r>
            <a:r>
              <a:rPr b="0" i="0" lang="en" sz="3600" u="none" cap="none" strike="noStrike">
                <a:solidFill>
                  <a:srgbClr val="232323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東大生的金榜讀書法，做出一份心智圖。</a:t>
            </a:r>
            <a:endParaRPr b="0" i="0" sz="3600" u="none" cap="none" strike="noStrike">
              <a:solidFill>
                <a:srgbClr val="000000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104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東大生金榜讀書法.png" id="1002" name="Google Shape;1002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4725" y="6800"/>
            <a:ext cx="925872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05"/>
          <p:cNvSpPr txBox="1"/>
          <p:nvPr>
            <p:ph idx="1" type="body"/>
          </p:nvPr>
        </p:nvSpPr>
        <p:spPr>
          <a:xfrm>
            <a:off x="2594925" y="1668150"/>
            <a:ext cx="3760200" cy="21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 第十九、二十、二十一節 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DFKai-SB"/>
                <a:ea typeface="DFKai-SB"/>
                <a:cs typeface="DFKai-SB"/>
                <a:sym typeface="DFKai-SB"/>
              </a:rPr>
              <a:t>如何加快閱讀速度、提升閱讀精準度？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105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06"/>
          <p:cNvSpPr txBox="1"/>
          <p:nvPr>
            <p:ph idx="1" type="body"/>
          </p:nvPr>
        </p:nvSpPr>
        <p:spPr>
          <a:xfrm>
            <a:off x="855300" y="938385"/>
            <a:ext cx="74334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04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步驟一：施測題目為「107學年度學科能力測驗試題、108學年度學科能力測驗試題」(附件一)，共3189字，施測時間三十分鐘，請學生寫下第一次的答案。平日閱讀速度快者可自行計時。</a:t>
            </a:r>
            <a:endParaRPr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04800" lvl="0" marL="304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步驟二：看完影片後即可下課或邊看影片邊講解,但會延伸到下節課,由教師自由斟酌。</a:t>
            </a:r>
            <a:endParaRPr/>
          </a:p>
        </p:txBody>
      </p:sp>
      <p:sp>
        <p:nvSpPr>
          <p:cNvPr id="1014" name="Google Shape;1014;p10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5" name="Google Shape;1015;p106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前測、後測</a:t>
            </a:r>
            <a:endParaRPr sz="3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07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閱讀策略</a:t>
            </a:r>
            <a:endParaRPr sz="3600"/>
          </a:p>
        </p:txBody>
      </p:sp>
      <p:sp>
        <p:nvSpPr>
          <p:cNvPr id="1021" name="Google Shape;1021;p107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022" name="Google Shape;1022;p107"/>
          <p:cNvSpPr txBox="1"/>
          <p:nvPr>
            <p:ph idx="2" type="body"/>
          </p:nvPr>
        </p:nvSpPr>
        <p:spPr>
          <a:xfrm>
            <a:off x="4815600" y="1201550"/>
            <a:ext cx="3665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200">
                <a:latin typeface="DFKai-SB"/>
                <a:ea typeface="DFKai-SB"/>
                <a:cs typeface="DFKai-SB"/>
                <a:sym typeface="DFKai-SB"/>
              </a:rPr>
              <a:t>請同學們跟著何憶婷老師一起動動腦，當老師問問題時，請回答問題，並且將表格空格填上正確答案。</a:t>
            </a:r>
            <a:endParaRPr sz="32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023" name="Google Shape;1023;p107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4" name="Google Shape;1024;p10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12463"/>
          <a:stretch/>
        </p:blipFill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0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030" name="Google Shape;1030;p108"/>
          <p:cNvGraphicFramePr/>
          <p:nvPr/>
        </p:nvGraphicFramePr>
        <p:xfrm>
          <a:off x="952500" y="624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{D73F167E-494A-4CFE-98D6-EE85B36C031D}</a:tableStyleId>
              </a:tblPr>
              <a:tblGrid>
                <a:gridCol w="711550"/>
                <a:gridCol w="578575"/>
                <a:gridCol w="2341775"/>
                <a:gridCol w="3896175"/>
              </a:tblGrid>
              <a:tr h="100000">
                <a:tc row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閱讀輸入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畫重點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項目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重點內容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1-0工具及方法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螢光筆、多色原子筆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1-1</a:t>
                      </a:r>
                      <a:r>
                        <a:rPr b="1" lang="en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標題</a:t>
                      </a: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預測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提問、基本預測、字意預測、利用背景知識與生活經驗預測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1-2</a:t>
                      </a:r>
                      <a:r>
                        <a:rPr b="1" lang="en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標點符號</a:t>
                      </a:r>
                      <a:endParaRPr sz="2000" u="none" cap="none" strike="noStrik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；。：？「」──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1-3上文預測下文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段落內、段落間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1-4掌握</a:t>
                      </a:r>
                      <a:r>
                        <a:rPr b="1" lang="en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重點</a:t>
                      </a: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字詞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定義字詞、</a:t>
                      </a:r>
                      <a:r>
                        <a:rPr b="1" lang="en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邏輯</a:t>
                      </a: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字詞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1-5長句縮短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主詞、動詞、名詞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1-6標示項目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類別</a:t>
                      </a: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、</a:t>
                      </a:r>
                      <a:r>
                        <a:rPr b="1" lang="en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順序</a:t>
                      </a:r>
                      <a:endParaRPr b="1" sz="2000" u="none" cap="none" strike="noStrik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輸出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2做筆記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2-1樹狀圖、心智圖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請見學習策略之心智圖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2-2表格、圖畫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分類比較、動手畫圖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09"/>
          <p:cNvSpPr txBox="1"/>
          <p:nvPr>
            <p:ph idx="1" type="body"/>
          </p:nvPr>
        </p:nvSpPr>
        <p:spPr>
          <a:xfrm>
            <a:off x="855300" y="938385"/>
            <a:ext cx="74334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步驟三：第二節課教師講解二十分鐘,並請學生完成學習單。</a:t>
            </a:r>
            <a:endParaRPr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步驟四：第三節請同學進行第二次測驗,三十分鐘後老師公布解答。</a:t>
            </a:r>
            <a:endParaRPr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DFKai-SB"/>
                <a:ea typeface="DFKai-SB"/>
                <a:cs typeface="DFKai-SB"/>
                <a:sym typeface="DFKai-SB"/>
              </a:rPr>
              <a:t>步驟五:老師講解題目,請同學完成學習單。請記錄前測的閱讀數字量(速度)、答對率,以及後測的閱讀速度、答對率,並記錄在下方閱讀記錄表上。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036" name="Google Shape;1036;p10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7" name="Google Shape;1037;p109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前測、後測</a:t>
            </a:r>
            <a:endParaRPr sz="3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學習風格說明表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278" name="Google Shape;278;p11"/>
          <p:cNvSpPr txBox="1"/>
          <p:nvPr>
            <p:ph idx="1" type="body"/>
          </p:nvPr>
        </p:nvSpPr>
        <p:spPr>
          <a:xfrm>
            <a:off x="682350" y="1003700"/>
            <a:ext cx="77982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3810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2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四個向面（即行動╱沉思、感官╱直覺、視覺╱言語、序列╱綜合）之學習偏好，希望同學都能掌握自己的偏好，善用天賦，發展自己的興趣或利用長處來了解世界。</a:t>
            </a:r>
            <a:endParaRPr sz="3200"/>
          </a:p>
        </p:txBody>
      </p:sp>
      <p:sp>
        <p:nvSpPr>
          <p:cNvPr id="279" name="Google Shape;279;p1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10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3" name="Google Shape;1043;p110"/>
          <p:cNvSpPr txBox="1"/>
          <p:nvPr/>
        </p:nvSpPr>
        <p:spPr>
          <a:xfrm>
            <a:off x="952501" y="938872"/>
            <a:ext cx="7238999" cy="9171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30480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「107、108學年度學科能力測驗試題」答對率紀錄表</a:t>
            </a:r>
            <a:endParaRPr b="0" i="0" sz="24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aphicFrame>
        <p:nvGraphicFramePr>
          <p:cNvPr id="1044" name="Google Shape;1044;p110"/>
          <p:cNvGraphicFramePr/>
          <p:nvPr/>
        </p:nvGraphicFramePr>
        <p:xfrm>
          <a:off x="1129781" y="16961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{D73F167E-494A-4CFE-98D6-EE85B36C031D}</a:tableStyleId>
              </a:tblPr>
              <a:tblGrid>
                <a:gridCol w="734325"/>
                <a:gridCol w="784150"/>
                <a:gridCol w="1497575"/>
                <a:gridCol w="1315050"/>
                <a:gridCol w="29079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/>
                        <a:t>次數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/>
                        <a:t>日期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/>
                        <a:t>速度(字/分)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/>
                        <a:t>答對率%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/>
                        <a:t>自我評估與心得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/>
                        <a:t>1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/>
                        <a:t> 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/>
                        <a:t> 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/>
                        <a:t> 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/>
                        <a:t> 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/>
                        <a:t>2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/>
                        <a:t> 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/>
                        <a:t> 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/>
                        <a:t> 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/>
                        <a:t> 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11"/>
          <p:cNvSpPr txBox="1"/>
          <p:nvPr>
            <p:ph type="ctrTitle"/>
          </p:nvPr>
        </p:nvSpPr>
        <p:spPr>
          <a:xfrm rot="-179945">
            <a:off x="668408" y="497047"/>
            <a:ext cx="7316521" cy="20749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DFKai-SB"/>
              <a:buNone/>
            </a:pPr>
            <a:r>
              <a:rPr lang="en">
                <a:latin typeface="DFKai-SB"/>
                <a:ea typeface="DFKai-SB"/>
                <a:cs typeface="DFKai-SB"/>
                <a:sym typeface="DFKai-SB"/>
              </a:rPr>
              <a:t>閱讀策略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050" name="Google Shape;1050;p111"/>
          <p:cNvSpPr txBox="1"/>
          <p:nvPr>
            <p:ph idx="1" type="subTitle"/>
          </p:nvPr>
        </p:nvSpPr>
        <p:spPr>
          <a:xfrm rot="-179945">
            <a:off x="737299" y="2628962"/>
            <a:ext cx="7316521" cy="4127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以107、108學測國文考題為例</a:t>
            </a:r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12"/>
          <p:cNvSpPr txBox="1"/>
          <p:nvPr>
            <p:ph type="ctrTitle"/>
          </p:nvPr>
        </p:nvSpPr>
        <p:spPr>
          <a:xfrm rot="-179945">
            <a:off x="668408" y="497047"/>
            <a:ext cx="7316521" cy="20749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Impact"/>
              <a:buNone/>
            </a:pPr>
            <a:r>
              <a:rPr lang="en"/>
              <a:t>107學年度學測試題</a:t>
            </a:r>
            <a:endParaRPr/>
          </a:p>
        </p:txBody>
      </p:sp>
      <p:sp>
        <p:nvSpPr>
          <p:cNvPr id="1056" name="Google Shape;1056;p112"/>
          <p:cNvSpPr txBox="1"/>
          <p:nvPr>
            <p:ph idx="1" type="subTitle"/>
          </p:nvPr>
        </p:nvSpPr>
        <p:spPr>
          <a:xfrm rot="-179945">
            <a:off x="737299" y="2628962"/>
            <a:ext cx="7316521" cy="4127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13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062" name="Google Shape;1062;p113"/>
          <p:cNvGraphicFramePr/>
          <p:nvPr/>
        </p:nvGraphicFramePr>
        <p:xfrm>
          <a:off x="676468" y="740948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{D73F167E-494A-4CFE-98D6-EE85B36C031D}</a:tableStyleId>
              </a:tblPr>
              <a:tblGrid>
                <a:gridCol w="459625"/>
                <a:gridCol w="2491675"/>
                <a:gridCol w="4545825"/>
              </a:tblGrid>
              <a:tr h="367425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/>
                        <a:t>7</a:t>
                      </a:r>
                      <a:endParaRPr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/>
                        <a:t>標題預測</a:t>
                      </a:r>
                      <a:endParaRPr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/>
                        <a:t>蚊子與蒼蠅</a:t>
                      </a:r>
                      <a:endParaRPr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67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/>
                        <a:t>標點符號</a:t>
                      </a:r>
                      <a:endParaRPr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/>
                        <a:t>：()</a:t>
                      </a:r>
                      <a:endParaRPr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67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/>
                        <a:t>邏輯字詞</a:t>
                      </a:r>
                      <a:endParaRPr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/>
                        <a:t>前</a:t>
                      </a:r>
                      <a:endParaRPr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7638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/>
                        <a:t>類別、順序</a:t>
                      </a:r>
                      <a:endParaRPr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/>
                        <a:t>先寫被蚊子咬的經過，後寫如何應對。</a:t>
                      </a:r>
                      <a:endParaRPr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14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第7題</a:t>
            </a:r>
            <a:endParaRPr/>
          </a:p>
        </p:txBody>
      </p:sp>
      <p:sp>
        <p:nvSpPr>
          <p:cNvPr id="1068" name="Google Shape;1068;p114"/>
          <p:cNvSpPr txBox="1"/>
          <p:nvPr>
            <p:ph idx="1" type="body"/>
          </p:nvPr>
        </p:nvSpPr>
        <p:spPr>
          <a:xfrm>
            <a:off x="514350" y="1185750"/>
            <a:ext cx="7796100" cy="3237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524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" sz="24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1-4  掌握重點字詞</a:t>
            </a:r>
            <a:endParaRPr b="1" sz="2400">
              <a:solidFill>
                <a:srgbClr val="FF0000"/>
              </a:solidFill>
            </a:endParaRPr>
          </a:p>
          <a:p>
            <a:pPr indent="-1524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b="1" lang="en" sz="2400">
                <a:solidFill>
                  <a:schemeClr val="dk1"/>
                </a:solidFill>
              </a:rPr>
              <a:t>第7題：「</a:t>
            </a:r>
            <a:r>
              <a:rPr b="1" lang="en" sz="2400">
                <a:solidFill>
                  <a:srgbClr val="FF0000"/>
                </a:solidFill>
              </a:rPr>
              <a:t>在</a:t>
            </a:r>
            <a:r>
              <a:rPr b="1" lang="en" sz="2400">
                <a:solidFill>
                  <a:schemeClr val="dk1"/>
                </a:solidFill>
              </a:rPr>
              <a:t>下月發薪</a:t>
            </a:r>
            <a:r>
              <a:rPr b="1" lang="en" sz="2400">
                <a:solidFill>
                  <a:srgbClr val="FF0000"/>
                </a:solidFill>
              </a:rPr>
              <a:t>之前</a:t>
            </a:r>
            <a:r>
              <a:rPr b="1" lang="en" sz="2400">
                <a:solidFill>
                  <a:schemeClr val="dk1"/>
                </a:solidFill>
              </a:rPr>
              <a:t>」</a:t>
            </a:r>
            <a:endParaRPr b="1" sz="2400"/>
          </a:p>
          <a:p>
            <a:pPr indent="-1524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b="1" lang="en" sz="2400">
                <a:solidFill>
                  <a:schemeClr val="dk1"/>
                </a:solidFill>
              </a:rPr>
              <a:t>(A)蚊子能增添生活樂趣　　　(B)擁有慈悲為懷的精神</a:t>
            </a:r>
            <a:endParaRPr b="1" sz="2400"/>
          </a:p>
          <a:p>
            <a:pPr indent="-1524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b="1" lang="en" sz="2400">
                <a:solidFill>
                  <a:schemeClr val="dk1"/>
                </a:solidFill>
              </a:rPr>
              <a:t>(C)喜好觀察自然界細物　　</a:t>
            </a:r>
            <a:r>
              <a:rPr b="1" lang="en" sz="2400">
                <a:solidFill>
                  <a:srgbClr val="FF0000"/>
                </a:solidFill>
              </a:rPr>
              <a:t>      (D)貧窮生活的自我解嘲</a:t>
            </a:r>
            <a:endParaRPr b="1" sz="2400">
              <a:solidFill>
                <a:srgbClr val="FF0000"/>
              </a:solidFill>
            </a:endParaRPr>
          </a:p>
          <a:p>
            <a:pPr indent="-1524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b="1" lang="en" sz="24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此題邏輯字詞可看出條件設定，又提到薪水，所以推測原因和家境有關。</a:t>
            </a:r>
            <a:endParaRPr b="1" sz="240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115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第8題</a:t>
            </a:r>
            <a:endParaRPr/>
          </a:p>
        </p:txBody>
      </p:sp>
      <p:sp>
        <p:nvSpPr>
          <p:cNvPr id="1074" name="Google Shape;1074;p115"/>
          <p:cNvSpPr txBox="1"/>
          <p:nvPr>
            <p:ph idx="1" type="body"/>
          </p:nvPr>
        </p:nvSpPr>
        <p:spPr>
          <a:xfrm>
            <a:off x="515982" y="1458532"/>
            <a:ext cx="7796100" cy="2727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25000" lnSpcReduction="20000"/>
          </a:bodyPr>
          <a:lstStyle/>
          <a:p>
            <a:pPr indent="-3810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t/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-381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60000"/>
              <a:buNone/>
            </a:pPr>
            <a:r>
              <a:t/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-1778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14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1-2  標點符號  </a:t>
            </a:r>
            <a:endParaRPr sz="14400">
              <a:latin typeface="DFKai-SB"/>
              <a:ea typeface="DFKai-SB"/>
              <a:cs typeface="DFKai-SB"/>
              <a:sym typeface="DFKai-SB"/>
            </a:endParaRPr>
          </a:p>
          <a:p>
            <a:pPr indent="-1778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14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冒號：</a:t>
            </a:r>
            <a:r>
              <a:rPr lang="en" sz="144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標題後</a:t>
            </a:r>
            <a:r>
              <a:rPr lang="en" sz="14400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，或舉例說明。</a:t>
            </a:r>
            <a:endParaRPr sz="14400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778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14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第8題：「評論家最好能具備這樣幾個美德</a:t>
            </a:r>
            <a:r>
              <a:rPr lang="en" sz="144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：</a:t>
            </a:r>
            <a:r>
              <a:rPr lang="en" sz="14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首先是言之有物，」</a:t>
            </a:r>
            <a:endParaRPr sz="14400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62068"/>
              <a:buNone/>
            </a:pPr>
            <a:r>
              <a:t/>
            </a:r>
            <a:endParaRPr sz="2900">
              <a:latin typeface="DFKai-SB"/>
              <a:ea typeface="DFKai-SB"/>
              <a:cs typeface="DFKai-SB"/>
              <a:sym typeface="DFKai-SB"/>
            </a:endParaRPr>
          </a:p>
          <a:p>
            <a:pPr indent="-381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60000"/>
              <a:buNone/>
            </a:pPr>
            <a:r>
              <a:t/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-381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60000"/>
              <a:buNone/>
            </a:pPr>
            <a:r>
              <a:t/>
            </a:r>
            <a:endParaRPr/>
          </a:p>
        </p:txBody>
      </p:sp>
      <p:sp>
        <p:nvSpPr>
          <p:cNvPr id="1075" name="Google Shape;1075;p115"/>
          <p:cNvSpPr/>
          <p:nvPr/>
        </p:nvSpPr>
        <p:spPr>
          <a:xfrm>
            <a:off x="0" y="13126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115"/>
          <p:cNvSpPr/>
          <p:nvPr/>
        </p:nvSpPr>
        <p:spPr>
          <a:xfrm>
            <a:off x="0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115"/>
          <p:cNvSpPr/>
          <p:nvPr/>
        </p:nvSpPr>
        <p:spPr>
          <a:xfrm>
            <a:off x="0" y="733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115"/>
          <p:cNvSpPr/>
          <p:nvPr/>
        </p:nvSpPr>
        <p:spPr>
          <a:xfrm>
            <a:off x="114300" y="1876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16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第8題</a:t>
            </a:r>
            <a:endParaRPr/>
          </a:p>
        </p:txBody>
      </p:sp>
      <p:sp>
        <p:nvSpPr>
          <p:cNvPr id="1084" name="Google Shape;1084;p116"/>
          <p:cNvSpPr txBox="1"/>
          <p:nvPr>
            <p:ph idx="1" type="body"/>
          </p:nvPr>
        </p:nvSpPr>
        <p:spPr>
          <a:xfrm>
            <a:off x="514350" y="1191425"/>
            <a:ext cx="7796100" cy="332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0160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16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1-4  掌握重點字詞</a:t>
            </a:r>
            <a:endParaRPr b="1" sz="1600">
              <a:solidFill>
                <a:srgbClr val="FF0000"/>
              </a:solidFill>
            </a:endParaRPr>
          </a:p>
          <a:p>
            <a:pPr indent="-1778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b="1" lang="en" sz="1600">
                <a:solidFill>
                  <a:schemeClr val="dk1"/>
                </a:solidFill>
              </a:rPr>
              <a:t>第8題：「</a:t>
            </a:r>
            <a:r>
              <a:rPr b="1" lang="en" sz="1600">
                <a:solidFill>
                  <a:srgbClr val="FF0000"/>
                </a:solidFill>
              </a:rPr>
              <a:t>首先</a:t>
            </a:r>
            <a:r>
              <a:rPr b="1" lang="en" sz="1600">
                <a:solidFill>
                  <a:schemeClr val="dk1"/>
                </a:solidFill>
              </a:rPr>
              <a:t>是言之有物，但不能是他人之物，尤其不可將西方的當令理論硬套在本土的現實上來。</a:t>
            </a:r>
            <a:r>
              <a:rPr b="1" lang="en" sz="1600">
                <a:solidFill>
                  <a:srgbClr val="FF0000"/>
                </a:solidFill>
              </a:rPr>
              <a:t>其次</a:t>
            </a:r>
            <a:r>
              <a:rPr b="1" lang="en" sz="1600">
                <a:solidFill>
                  <a:schemeClr val="dk1"/>
                </a:solidFill>
              </a:rPr>
              <a:t>是條理井然，只要把道理說清楚就可以了，不必過分旁徵博引，穿鑿附會，甚至不厭其煩，有如解答習題一般，一路演算下來。</a:t>
            </a:r>
            <a:r>
              <a:rPr b="1" lang="en" sz="1600">
                <a:solidFill>
                  <a:srgbClr val="FF0000"/>
                </a:solidFill>
              </a:rPr>
              <a:t>再次</a:t>
            </a:r>
            <a:r>
              <a:rPr b="1" lang="en" sz="1600">
                <a:solidFill>
                  <a:schemeClr val="dk1"/>
                </a:solidFill>
              </a:rPr>
              <a:t>是文采斐然，不是寫得花花綠綠，濫情多感，而是文筆在暢達之中時見警策，知性之中流露感性，遣詞用字，生動自然，若更佐以比喻，就更覺靈活可喜了。</a:t>
            </a:r>
            <a:r>
              <a:rPr b="1" lang="en" sz="1600">
                <a:solidFill>
                  <a:srgbClr val="FF0000"/>
                </a:solidFill>
              </a:rPr>
              <a:t>最後</a:t>
            </a:r>
            <a:r>
              <a:rPr b="1" lang="en" sz="1600">
                <a:solidFill>
                  <a:schemeClr val="dk1"/>
                </a:solidFill>
              </a:rPr>
              <a:t>是情趣盎然，這當然也與文采有關。一篇上乘的評論文章，也是心境清明，情懷飽滿的產物，雖然旨在說理，畢竟不是科學報告，因為它探討的本是人性而非物理，犯不著臉色緊繃，口吻冷峻。（余光中《從徐霞客到梵谷‧自序》）</a:t>
            </a:r>
            <a:endParaRPr b="1" sz="1600"/>
          </a:p>
          <a:p>
            <a:pPr indent="-1016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b="1" lang="en" sz="16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此題邏輯字詞可看出內容順序。</a:t>
            </a:r>
            <a:endParaRPr b="1" sz="160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17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090" name="Google Shape;1090;p117"/>
          <p:cNvGraphicFramePr/>
          <p:nvPr/>
        </p:nvGraphicFramePr>
        <p:xfrm>
          <a:off x="368051" y="750887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{D73F167E-494A-4CFE-98D6-EE85B36C031D}</a:tableStyleId>
              </a:tblPr>
              <a:tblGrid>
                <a:gridCol w="515475"/>
                <a:gridCol w="2584925"/>
                <a:gridCol w="5307500"/>
              </a:tblGrid>
              <a:tr h="367425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標題預測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從徐霞客到梵谷</a:t>
                      </a:r>
                      <a:r>
                        <a:rPr lang="en" sz="3600" u="none" cap="none" strike="noStrike"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‧</a:t>
                      </a: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自序</a:t>
                      </a:r>
                      <a:endParaRPr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67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標點符號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：</a:t>
                      </a:r>
                      <a:endParaRPr/>
                    </a:p>
                  </a:txBody>
                  <a:tcPr marT="0" marB="0" marR="68575" marL="68575"/>
                </a:tc>
              </a:tr>
              <a:tr h="367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邏輯字詞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首先、其次、再次、最後</a:t>
                      </a:r>
                      <a:endParaRPr/>
                    </a:p>
                  </a:txBody>
                  <a:tcPr marT="0" marB="0" marR="68575" marL="68575"/>
                </a:tc>
              </a:tr>
              <a:tr h="7638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類別、順序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文藝評論：言之有物、條理井然、文采斐然、情趣盎然</a:t>
                      </a:r>
                      <a:endParaRPr/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118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第8題</a:t>
            </a:r>
            <a:endParaRPr/>
          </a:p>
        </p:txBody>
      </p:sp>
      <p:sp>
        <p:nvSpPr>
          <p:cNvPr id="1096" name="Google Shape;1096;p118"/>
          <p:cNvSpPr txBox="1"/>
          <p:nvPr>
            <p:ph idx="1" type="body"/>
          </p:nvPr>
        </p:nvSpPr>
        <p:spPr>
          <a:xfrm>
            <a:off x="514350" y="1220500"/>
            <a:ext cx="7796100" cy="3370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5240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>
                <a:solidFill>
                  <a:schemeClr val="dk1"/>
                </a:solidFill>
              </a:rPr>
              <a:t>8.	依據下文，最符合作者理想的文藝評論是：</a:t>
            </a:r>
            <a:endParaRPr b="1" sz="2200"/>
          </a:p>
          <a:p>
            <a:pPr indent="-152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b="1" lang="en" sz="2200">
                <a:solidFill>
                  <a:schemeClr val="dk1"/>
                </a:solidFill>
              </a:rPr>
              <a:t>(A)	關注本土現實，不與西方理論進行比較</a:t>
            </a:r>
            <a:endParaRPr b="1" sz="2200"/>
          </a:p>
          <a:p>
            <a:pPr indent="-152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b="1" lang="en" sz="2200">
                <a:solidFill>
                  <a:srgbClr val="FF0000"/>
                </a:solidFill>
              </a:rPr>
              <a:t>(B)	能針對作品闡述己見，不刻意逞詞炫學</a:t>
            </a:r>
            <a:endParaRPr b="1" sz="2200">
              <a:solidFill>
                <a:srgbClr val="FF0000"/>
              </a:solidFill>
            </a:endParaRPr>
          </a:p>
          <a:p>
            <a:pPr indent="-152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b="1" lang="en" sz="2200">
                <a:solidFill>
                  <a:schemeClr val="dk1"/>
                </a:solidFill>
              </a:rPr>
              <a:t>(C)	用比喻解讀作品的內蘊，安頓讀者心靈</a:t>
            </a:r>
            <a:endParaRPr b="1" sz="2200"/>
          </a:p>
          <a:p>
            <a:pPr indent="-152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b="1" lang="en" sz="2200">
                <a:solidFill>
                  <a:schemeClr val="dk1"/>
                </a:solidFill>
              </a:rPr>
              <a:t>(D)	以感性情味為尚，避免因知性而顯枯燥</a:t>
            </a:r>
            <a:endParaRPr b="1" sz="2200"/>
          </a:p>
          <a:p>
            <a:pPr indent="-1397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b="1" lang="en" sz="2200">
                <a:solidFill>
                  <a:schemeClr val="dk1"/>
                </a:solidFill>
              </a:rPr>
              <a:t>以上四個選項是根據</a:t>
            </a:r>
            <a:r>
              <a:rPr b="1" lang="en" sz="2200">
                <a:solidFill>
                  <a:srgbClr val="FF0000"/>
                </a:solidFill>
              </a:rPr>
              <a:t>首先、其次、再次、最後</a:t>
            </a:r>
            <a:r>
              <a:rPr b="1" lang="en" sz="2200">
                <a:solidFill>
                  <a:schemeClr val="dk1"/>
                </a:solidFill>
              </a:rPr>
              <a:t>依序出題，對照而言，答案為B</a:t>
            </a:r>
            <a:endParaRPr b="1" sz="220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19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102" name="Google Shape;1102;p119"/>
          <p:cNvGraphicFramePr/>
          <p:nvPr/>
        </p:nvGraphicFramePr>
        <p:xfrm>
          <a:off x="368051" y="810522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{D73F167E-494A-4CFE-98D6-EE85B36C031D}</a:tableStyleId>
              </a:tblPr>
              <a:tblGrid>
                <a:gridCol w="515475"/>
                <a:gridCol w="2584925"/>
                <a:gridCol w="5307500"/>
              </a:tblGrid>
              <a:tr h="367425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標題預測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書寫就是旅行</a:t>
                      </a:r>
                      <a:endParaRPr/>
                    </a:p>
                  </a:txBody>
                  <a:tcPr marT="0" marB="0" marR="68575" marL="68575"/>
                </a:tc>
              </a:tr>
              <a:tr h="367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標點符號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？</a:t>
                      </a:r>
                      <a:endParaRPr/>
                    </a:p>
                  </a:txBody>
                  <a:tcPr marT="0" marB="0" marR="68575" marL="68575"/>
                </a:tc>
              </a:tr>
              <a:tr h="367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邏輯字詞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但是、一旦</a:t>
                      </a:r>
                      <a:endParaRPr/>
                    </a:p>
                  </a:txBody>
                  <a:tcPr marT="0" marB="0" marR="68575" marL="68575"/>
                </a:tc>
              </a:tr>
              <a:tr h="7638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類別、順序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先寫歷史的想像，後寫事實是被解釋出來的</a:t>
                      </a:r>
                      <a:endParaRPr/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  <p:sp>
        <p:nvSpPr>
          <p:cNvPr id="285" name="Google Shape;285;p12"/>
          <p:cNvSpPr txBox="1"/>
          <p:nvPr>
            <p:ph idx="1" type="body"/>
          </p:nvPr>
        </p:nvSpPr>
        <p:spPr>
          <a:xfrm>
            <a:off x="855300" y="607400"/>
            <a:ext cx="7433400" cy="3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800">
                <a:latin typeface="DFKai-SB"/>
                <a:ea typeface="DFKai-SB"/>
                <a:cs typeface="DFKai-SB"/>
                <a:sym typeface="DFKai-SB"/>
              </a:rPr>
              <a:t>(一) 請分享自己上週與本週的兩份測驗結果，並說明你認為測驗結果準不準，哪些地方準，哪些地方不準？ </a:t>
            </a:r>
            <a:endParaRPr sz="28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None/>
            </a:pPr>
            <a:r>
              <a:rPr lang="en" sz="2800">
                <a:latin typeface="DFKai-SB"/>
                <a:ea typeface="DFKai-SB"/>
                <a:cs typeface="DFKai-SB"/>
                <a:sym typeface="DFKai-SB"/>
              </a:rPr>
              <a:t>(二) 我的施測結果是？根據這個結果，老師建議我應該善用哪方面的優點？並且針對我的學習習慣，可以採用何種策略幫助我學習？</a:t>
            </a:r>
            <a:endParaRPr sz="33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86" name="Google Shape;286;p12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120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第9題</a:t>
            </a:r>
            <a:endParaRPr/>
          </a:p>
        </p:txBody>
      </p:sp>
      <p:sp>
        <p:nvSpPr>
          <p:cNvPr id="1108" name="Google Shape;1108;p120"/>
          <p:cNvSpPr txBox="1"/>
          <p:nvPr>
            <p:ph idx="1" type="body"/>
          </p:nvPr>
        </p:nvSpPr>
        <p:spPr>
          <a:xfrm>
            <a:off x="515982" y="1458532"/>
            <a:ext cx="7796100" cy="2727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5240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" sz="24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1-2  標點符號</a:t>
            </a:r>
            <a:endParaRPr b="1" sz="24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52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b="1" lang="en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問號？激問時</a:t>
            </a:r>
            <a:r>
              <a:rPr b="1" lang="en" sz="24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答案</a:t>
            </a:r>
            <a:r>
              <a:rPr b="1" lang="en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在反面。</a:t>
            </a:r>
            <a:endParaRPr b="1" sz="2400">
              <a:latin typeface="DFKai-SB"/>
              <a:ea typeface="DFKai-SB"/>
              <a:cs typeface="DFKai-SB"/>
              <a:sym typeface="DFKai-SB"/>
            </a:endParaRPr>
          </a:p>
          <a:p>
            <a:pPr indent="-152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b="1" lang="en" sz="2400">
                <a:solidFill>
                  <a:schemeClr val="dk1"/>
                </a:solidFill>
              </a:rPr>
              <a:t>第9題：「然覺悟所謂事實不都是解釋出來的</a:t>
            </a:r>
            <a:r>
              <a:rPr b="1" lang="en" sz="2400">
                <a:solidFill>
                  <a:srgbClr val="FF0000"/>
                </a:solidFill>
              </a:rPr>
              <a:t>？</a:t>
            </a:r>
            <a:r>
              <a:rPr b="1" lang="en" sz="2400">
                <a:solidFill>
                  <a:schemeClr val="dk1"/>
                </a:solidFill>
              </a:rPr>
              <a:t>」</a:t>
            </a:r>
            <a:endParaRPr b="1" sz="2400"/>
          </a:p>
          <a:p>
            <a:pPr indent="-152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b="1" lang="en" sz="2400">
                <a:solidFill>
                  <a:schemeClr val="dk1"/>
                </a:solidFill>
              </a:rPr>
              <a:t>(A)史料龐雜因而無法盡讀	(B)想像延伸因而血脈賁張</a:t>
            </a:r>
            <a:endParaRPr b="1" sz="2400"/>
          </a:p>
          <a:p>
            <a:pPr indent="-152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b="1" lang="en" sz="2400">
                <a:solidFill>
                  <a:srgbClr val="FF0000"/>
                </a:solidFill>
              </a:rPr>
              <a:t>(C)事實因解釋而無窮無盡</a:t>
            </a:r>
            <a:r>
              <a:rPr b="1" lang="en" sz="2400">
                <a:solidFill>
                  <a:schemeClr val="dk1"/>
                </a:solidFill>
              </a:rPr>
              <a:t>	(D)熱情因閱讀而頹然冷卻</a:t>
            </a:r>
            <a:endParaRPr b="1" sz="2400"/>
          </a:p>
        </p:txBody>
      </p:sp>
      <p:sp>
        <p:nvSpPr>
          <p:cNvPr id="1109" name="Google Shape;1109;p120"/>
          <p:cNvSpPr/>
          <p:nvPr/>
        </p:nvSpPr>
        <p:spPr>
          <a:xfrm>
            <a:off x="0" y="13126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120"/>
          <p:cNvSpPr/>
          <p:nvPr/>
        </p:nvSpPr>
        <p:spPr>
          <a:xfrm>
            <a:off x="0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120"/>
          <p:cNvSpPr/>
          <p:nvPr/>
        </p:nvSpPr>
        <p:spPr>
          <a:xfrm>
            <a:off x="0" y="733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120"/>
          <p:cNvSpPr/>
          <p:nvPr/>
        </p:nvSpPr>
        <p:spPr>
          <a:xfrm>
            <a:off x="114300" y="1876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21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118" name="Google Shape;1118;p121"/>
          <p:cNvGraphicFramePr/>
          <p:nvPr/>
        </p:nvGraphicFramePr>
        <p:xfrm>
          <a:off x="368051" y="810522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{D73F167E-494A-4CFE-98D6-EE85B36C031D}</a:tableStyleId>
              </a:tblPr>
              <a:tblGrid>
                <a:gridCol w="645750"/>
                <a:gridCol w="2454650"/>
                <a:gridCol w="5307500"/>
              </a:tblGrid>
              <a:tr h="367425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標題預測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黑天鵝效應‧前言</a:t>
                      </a:r>
                      <a:endParaRPr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67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標點符號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──</a:t>
                      </a:r>
                      <a:endParaRPr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67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邏輯字詞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但、因此</a:t>
                      </a:r>
                      <a:endParaRPr/>
                    </a:p>
                  </a:txBody>
                  <a:tcPr marT="0" marB="0" marR="68575" marL="68575"/>
                </a:tc>
              </a:tr>
              <a:tr h="7638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段落大意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AutoNum type="arabicPeriod"/>
                      </a:pPr>
                      <a:r>
                        <a:rPr lang="en" sz="36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黑天鵝出現</a:t>
                      </a:r>
                      <a:endParaRPr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42900" lvl="0" marL="3429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AutoNum type="arabicPeriod"/>
                      </a:pPr>
                      <a:r>
                        <a:rPr lang="en" sz="36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歷史發展</a:t>
                      </a:r>
                      <a:endParaRPr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42900" lvl="0" marL="3429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AutoNum type="arabicPeriod"/>
                      </a:pPr>
                      <a:r>
                        <a:rPr lang="en" sz="36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科學發現、創業投資</a:t>
                      </a:r>
                      <a:endParaRPr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122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第15題</a:t>
            </a:r>
            <a:endParaRPr/>
          </a:p>
        </p:txBody>
      </p:sp>
      <p:sp>
        <p:nvSpPr>
          <p:cNvPr id="1124" name="Google Shape;1124;p122"/>
          <p:cNvSpPr txBox="1"/>
          <p:nvPr>
            <p:ph idx="1" type="body"/>
          </p:nvPr>
        </p:nvSpPr>
        <p:spPr>
          <a:xfrm>
            <a:off x="515975" y="1162375"/>
            <a:ext cx="7796100" cy="3559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0795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en" sz="17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1-2  標點符號</a:t>
            </a:r>
            <a:endParaRPr b="1" sz="17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079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•"/>
            </a:pPr>
            <a:r>
              <a:rPr b="1" lang="en" sz="17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破折號</a:t>
            </a:r>
            <a:r>
              <a:rPr b="1" lang="en" sz="1700">
                <a:solidFill>
                  <a:schemeClr val="dk1"/>
                </a:solidFill>
              </a:rPr>
              <a:t>──</a:t>
            </a:r>
            <a:r>
              <a:rPr b="1" lang="en" sz="1700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語意的轉變，或在</a:t>
            </a:r>
            <a:r>
              <a:rPr b="1" lang="en" sz="1700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補充說明</a:t>
            </a:r>
            <a:r>
              <a:rPr b="1" lang="en" sz="1700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b="1" sz="1700"/>
          </a:p>
          <a:p>
            <a:pPr indent="-1587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•"/>
            </a:pPr>
            <a:r>
              <a:rPr b="1" lang="en" sz="1700">
                <a:solidFill>
                  <a:schemeClr val="dk1"/>
                </a:solidFill>
              </a:rPr>
              <a:t>第15題：「在某些領域</a:t>
            </a:r>
            <a:r>
              <a:rPr b="1" lang="en" sz="1700">
                <a:solidFill>
                  <a:srgbClr val="FF0000"/>
                </a:solidFill>
              </a:rPr>
              <a:t>──</a:t>
            </a:r>
            <a:r>
              <a:rPr b="1" lang="en" sz="1700">
                <a:solidFill>
                  <a:schemeClr val="dk1"/>
                </a:solidFill>
              </a:rPr>
              <a:t>例如科學發現和創業投資，來自未知事件的報酬非常大。</a:t>
            </a:r>
            <a:r>
              <a:rPr b="1" lang="en" sz="1700" cap="none">
                <a:solidFill>
                  <a:schemeClr val="dk1"/>
                </a:solidFill>
              </a:rPr>
              <a:t> 」</a:t>
            </a:r>
            <a:endParaRPr b="1" sz="1700" cap="none"/>
          </a:p>
          <a:p>
            <a:pPr indent="-1587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•"/>
            </a:pPr>
            <a:r>
              <a:rPr b="1" lang="en" sz="1700">
                <a:solidFill>
                  <a:schemeClr val="dk1"/>
                </a:solidFill>
              </a:rPr>
              <a:t>15.	下列敘述，符合作者看法的是：</a:t>
            </a:r>
            <a:endParaRPr b="1" sz="1700"/>
          </a:p>
          <a:p>
            <a:pPr indent="-1587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•"/>
            </a:pPr>
            <a:r>
              <a:rPr b="1" lang="en" sz="1700">
                <a:solidFill>
                  <a:schemeClr val="dk1"/>
                </a:solidFill>
              </a:rPr>
              <a:t>(A)	黑天鵝事件向來離奇，人類的經驗難以理解</a:t>
            </a:r>
            <a:endParaRPr b="1" sz="1700"/>
          </a:p>
          <a:p>
            <a:pPr indent="-1587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•"/>
            </a:pPr>
            <a:r>
              <a:rPr b="1" lang="en" sz="1700">
                <a:solidFill>
                  <a:schemeClr val="dk1"/>
                </a:solidFill>
              </a:rPr>
              <a:t>(B)	留意細微徵兆，有助於防範黑天鵝事件發生</a:t>
            </a:r>
            <a:endParaRPr b="1" sz="1700"/>
          </a:p>
          <a:p>
            <a:pPr indent="-1587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•"/>
            </a:pPr>
            <a:r>
              <a:rPr b="1" lang="en" sz="1700">
                <a:solidFill>
                  <a:schemeClr val="dk1"/>
                </a:solidFill>
              </a:rPr>
              <a:t>(C)	投資致富的關鍵，便是懂得避開黑天鵝事件</a:t>
            </a:r>
            <a:endParaRPr b="1" sz="1700"/>
          </a:p>
          <a:p>
            <a:pPr indent="-1587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•"/>
            </a:pPr>
            <a:r>
              <a:rPr b="1" lang="en" sz="1700">
                <a:solidFill>
                  <a:schemeClr val="dk1"/>
                </a:solidFill>
              </a:rPr>
              <a:t>(D)	</a:t>
            </a:r>
            <a:r>
              <a:rPr b="1" lang="en" sz="1700">
                <a:solidFill>
                  <a:srgbClr val="FF0000"/>
                </a:solidFill>
              </a:rPr>
              <a:t>科學研究若出現黑天鵝事件，可能翻轉知識</a:t>
            </a:r>
            <a:endParaRPr b="1" sz="1700">
              <a:solidFill>
                <a:srgbClr val="FF0000"/>
              </a:solidFill>
            </a:endParaRPr>
          </a:p>
        </p:txBody>
      </p:sp>
      <p:sp>
        <p:nvSpPr>
          <p:cNvPr id="1125" name="Google Shape;1125;p122"/>
          <p:cNvSpPr/>
          <p:nvPr/>
        </p:nvSpPr>
        <p:spPr>
          <a:xfrm>
            <a:off x="0" y="13126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122"/>
          <p:cNvSpPr/>
          <p:nvPr/>
        </p:nvSpPr>
        <p:spPr>
          <a:xfrm>
            <a:off x="0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22"/>
          <p:cNvSpPr/>
          <p:nvPr/>
        </p:nvSpPr>
        <p:spPr>
          <a:xfrm>
            <a:off x="0" y="733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22"/>
          <p:cNvSpPr/>
          <p:nvPr/>
        </p:nvSpPr>
        <p:spPr>
          <a:xfrm>
            <a:off x="114300" y="1876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23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第27-30題</a:t>
            </a:r>
            <a:endParaRPr/>
          </a:p>
        </p:txBody>
      </p:sp>
      <p:sp>
        <p:nvSpPr>
          <p:cNvPr id="1134" name="Google Shape;1134;p123"/>
          <p:cNvSpPr txBox="1"/>
          <p:nvPr>
            <p:ph idx="1" type="body"/>
          </p:nvPr>
        </p:nvSpPr>
        <p:spPr>
          <a:xfrm>
            <a:off x="514350" y="1547547"/>
            <a:ext cx="7796100" cy="2483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215898" lvl="0" marL="1778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b="1" lang="en" sz="21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1-1  標題預測</a:t>
            </a:r>
            <a:endParaRPr b="1" sz="21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215898" lvl="0" marL="177800" rtl="0" algn="just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3400"/>
              <a:buChar char="•"/>
            </a:pPr>
            <a:r>
              <a:rPr b="1" lang="en" sz="21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提問、基本預測、字意預測、</a:t>
            </a:r>
            <a:endParaRPr b="1" sz="2100">
              <a:latin typeface="DFKai-SB"/>
              <a:ea typeface="DFKai-SB"/>
              <a:cs typeface="DFKai-SB"/>
              <a:sym typeface="DFKai-SB"/>
            </a:endParaRPr>
          </a:p>
          <a:p>
            <a:pPr indent="-177800" lvl="0" marL="177800" rtl="0" algn="just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</a:pPr>
            <a:r>
              <a:rPr b="1" lang="en" sz="21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利用背景知識與生活經驗預測</a:t>
            </a:r>
            <a:endParaRPr b="1" sz="2100">
              <a:latin typeface="DFKai-SB"/>
              <a:ea typeface="DFKai-SB"/>
              <a:cs typeface="DFKai-SB"/>
              <a:sym typeface="DFKai-SB"/>
            </a:endParaRPr>
          </a:p>
          <a:p>
            <a:pPr indent="-215898" lvl="0" marL="177800" rtl="0" algn="just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3400"/>
              <a:buChar char="•"/>
            </a:pPr>
            <a:r>
              <a:rPr b="1" lang="en" sz="2100">
                <a:solidFill>
                  <a:schemeClr val="dk1"/>
                </a:solidFill>
              </a:rPr>
              <a:t>第27-30題文章的旁邊放</a:t>
            </a:r>
            <a:endParaRPr b="1" sz="2100"/>
          </a:p>
          <a:p>
            <a:pPr indent="0" lvl="0" marL="0" rtl="0" algn="just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</a:pPr>
            <a:r>
              <a:rPr b="1" lang="en" sz="2100">
                <a:solidFill>
                  <a:schemeClr val="dk1"/>
                </a:solidFill>
              </a:rPr>
              <a:t>   ，請進行提問、預測？</a:t>
            </a:r>
            <a:endParaRPr b="1" sz="210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descr="鱷鱷5" id="1135" name="Google Shape;1135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4857" y="2010914"/>
            <a:ext cx="2269321" cy="1702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24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第27-30題</a:t>
            </a:r>
            <a:endParaRPr/>
          </a:p>
        </p:txBody>
      </p:sp>
      <p:sp>
        <p:nvSpPr>
          <p:cNvPr id="1141" name="Google Shape;1141;p124"/>
          <p:cNvSpPr txBox="1"/>
          <p:nvPr>
            <p:ph idx="1" type="body"/>
          </p:nvPr>
        </p:nvSpPr>
        <p:spPr>
          <a:xfrm>
            <a:off x="514350" y="1547547"/>
            <a:ext cx="7796100" cy="2483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92500" lnSpcReduction="20000"/>
          </a:bodyPr>
          <a:lstStyle/>
          <a:p>
            <a:pPr indent="-340677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61111"/>
              <a:buChar char="•"/>
            </a:pPr>
            <a:r>
              <a:rPr lang="en" sz="36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1-1  標題預測</a:t>
            </a:r>
            <a:endParaRPr sz="36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40677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61111"/>
              <a:buChar char="•"/>
            </a:pPr>
            <a:r>
              <a:rPr lang="en" sz="36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這是什麼動物？</a:t>
            </a:r>
            <a:endParaRPr sz="3600"/>
          </a:p>
          <a:p>
            <a:pPr indent="-340677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61111"/>
              <a:buChar char="•"/>
            </a:pPr>
            <a:r>
              <a:rPr lang="en" sz="36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牠會出現在什麼地方？牠的特徵？生活習性？</a:t>
            </a:r>
            <a:endParaRPr sz="360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25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第27-30題</a:t>
            </a:r>
            <a:endParaRPr/>
          </a:p>
        </p:txBody>
      </p:sp>
      <p:sp>
        <p:nvSpPr>
          <p:cNvPr id="1147" name="Google Shape;1147;p125"/>
          <p:cNvSpPr txBox="1"/>
          <p:nvPr>
            <p:ph idx="1" type="body"/>
          </p:nvPr>
        </p:nvSpPr>
        <p:spPr>
          <a:xfrm>
            <a:off x="292190" y="1586184"/>
            <a:ext cx="7796100" cy="2483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77500" lnSpcReduction="20000"/>
          </a:bodyPr>
          <a:lstStyle/>
          <a:p>
            <a:pPr indent="-285432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61111"/>
              <a:buChar char="•"/>
            </a:pPr>
            <a:r>
              <a:rPr b="1" lang="en" sz="3600">
                <a:solidFill>
                  <a:schemeClr val="dk1"/>
                </a:solidFill>
              </a:rPr>
              <a:t>這是鱷魚。</a:t>
            </a:r>
            <a:endParaRPr b="1" sz="3600"/>
          </a:p>
          <a:p>
            <a:pPr indent="-285432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61111"/>
              <a:buChar char="•"/>
            </a:pPr>
            <a:r>
              <a:rPr b="1" lang="en" sz="3600">
                <a:solidFill>
                  <a:schemeClr val="dk1"/>
                </a:solidFill>
              </a:rPr>
              <a:t>特徵、習性： 長吻銳齒、四肢短小、尾巴扁平有力、皮硬厚鱗。棲於熱帶河流沼澤，並很少離開水過遠的地方。食肉為主。卵生。維基百科</a:t>
            </a:r>
            <a:endParaRPr b="1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26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第27-30題</a:t>
            </a:r>
            <a:endParaRPr/>
          </a:p>
        </p:txBody>
      </p:sp>
      <p:sp>
        <p:nvSpPr>
          <p:cNvPr id="1153" name="Google Shape;1153;p126"/>
          <p:cNvSpPr txBox="1"/>
          <p:nvPr>
            <p:ph idx="1" type="body"/>
          </p:nvPr>
        </p:nvSpPr>
        <p:spPr>
          <a:xfrm>
            <a:off x="514350" y="1147850"/>
            <a:ext cx="7796100" cy="3675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2700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1-3  上文預測下文</a:t>
            </a:r>
            <a:endParaRPr b="1" sz="20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270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段落間預測</a:t>
            </a:r>
            <a:endParaRPr b="1" sz="20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651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chemeClr val="dk1"/>
                </a:solidFill>
              </a:rPr>
              <a:t>乙文首段：「莎士比亞的戲劇說：『那公爵如淌著眼淚的鱷魚，把善心的路人騙到嘴裡。』鱷魚眼睛所分泌的液體，有科學家曾經認為應是用來排出身體多餘的鹽分。」</a:t>
            </a:r>
            <a:endParaRPr b="1" sz="2000"/>
          </a:p>
          <a:p>
            <a:pPr indent="-1651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chemeClr val="dk1"/>
                </a:solidFill>
              </a:rPr>
              <a:t>乙文末段：「位於瞬膜的哈氏腺便會分泌鹹液潤滑眼睛。」</a:t>
            </a:r>
            <a:endParaRPr b="1" sz="2000"/>
          </a:p>
          <a:p>
            <a:pPr indent="-1270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首段第一句提到眼淚。末段才解釋鱷魚的眼淚是為了潤滑眼睛，駁斥了首段有科學家「曾經」的論證。</a:t>
            </a:r>
            <a:endParaRPr b="1" sz="200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27"/>
          <p:cNvSpPr txBox="1"/>
          <p:nvPr>
            <p:ph type="title"/>
          </p:nvPr>
        </p:nvSpPr>
        <p:spPr>
          <a:xfrm>
            <a:off x="514351" y="514350"/>
            <a:ext cx="7797600" cy="618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1111"/>
              <a:buFont typeface="Impact"/>
              <a:buNone/>
            </a:pPr>
            <a:r>
              <a:rPr lang="en"/>
              <a:t>第27-30題</a:t>
            </a:r>
            <a:endParaRPr/>
          </a:p>
        </p:txBody>
      </p:sp>
      <p:sp>
        <p:nvSpPr>
          <p:cNvPr id="1159" name="Google Shape;1159;p127"/>
          <p:cNvSpPr txBox="1"/>
          <p:nvPr>
            <p:ph idx="1" type="body"/>
          </p:nvPr>
        </p:nvSpPr>
        <p:spPr>
          <a:xfrm>
            <a:off x="514350" y="1133061"/>
            <a:ext cx="7796100" cy="358901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2700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1-3  上文預測下文</a:t>
            </a:r>
            <a:endParaRPr b="1" sz="20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270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段落內預測</a:t>
            </a:r>
            <a:endParaRPr b="1" sz="20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52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chemeClr val="dk1"/>
                </a:solidFill>
              </a:rPr>
              <a:t>乙文首段：「 </a:t>
            </a:r>
            <a:r>
              <a:rPr b="1" lang="en" sz="2000">
                <a:solidFill>
                  <a:srgbClr val="FF0000"/>
                </a:solidFill>
              </a:rPr>
              <a:t>許多生活在海裡的爬行動物</a:t>
            </a:r>
            <a:r>
              <a:rPr b="1" lang="en" sz="2000">
                <a:solidFill>
                  <a:schemeClr val="dk1"/>
                </a:solidFill>
              </a:rPr>
              <a:t>，因為腎功能不如海生哺乳動物，故以鹽腺來恆定喝入海水後的體內離子。例如</a:t>
            </a:r>
            <a:r>
              <a:rPr b="1" lang="en" sz="2000">
                <a:solidFill>
                  <a:srgbClr val="FF0000"/>
                </a:solidFill>
              </a:rPr>
              <a:t>海龜</a:t>
            </a:r>
            <a:r>
              <a:rPr b="1" lang="en" sz="2000">
                <a:solidFill>
                  <a:schemeClr val="dk1"/>
                </a:solidFill>
              </a:rPr>
              <a:t>的鹽腺位於淚腺中，海龜看似流眼淚，其實是讓鹽分藉此排出。</a:t>
            </a:r>
            <a:r>
              <a:rPr b="1" lang="en" sz="2000">
                <a:solidFill>
                  <a:srgbClr val="FF0000"/>
                </a:solidFill>
              </a:rPr>
              <a:t>海鬣蜥</a:t>
            </a:r>
            <a:r>
              <a:rPr b="1" lang="en" sz="2000">
                <a:solidFill>
                  <a:schemeClr val="dk1"/>
                </a:solidFill>
              </a:rPr>
              <a:t>的鹽腺位在鼻腺中，牠們會從鼻孔排出結晶狀的鹽分。</a:t>
            </a:r>
            <a:r>
              <a:rPr b="1" lang="en" sz="2000">
                <a:solidFill>
                  <a:srgbClr val="FF0000"/>
                </a:solidFill>
              </a:rPr>
              <a:t>海蛇</a:t>
            </a:r>
            <a:r>
              <a:rPr b="1" lang="en" sz="2000">
                <a:solidFill>
                  <a:schemeClr val="dk1"/>
                </a:solidFill>
              </a:rPr>
              <a:t>的鹽腺則在後舌下腺中。總之，鹽腺的位置是個別演化的，但功能相似。」</a:t>
            </a:r>
            <a:endParaRPr b="1" sz="2000"/>
          </a:p>
          <a:p>
            <a:pPr indent="-1270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許多爬行動物舉出海龜、海鬣蜥、海蛇，內容討論爬行動物的鹽腺，與鱷魚毫無關聯</a:t>
            </a:r>
            <a:endParaRPr b="1" sz="200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28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第27-30題</a:t>
            </a:r>
            <a:endParaRPr/>
          </a:p>
        </p:txBody>
      </p:sp>
      <p:sp>
        <p:nvSpPr>
          <p:cNvPr id="1165" name="Google Shape;1165;p128"/>
          <p:cNvSpPr txBox="1"/>
          <p:nvPr>
            <p:ph idx="1" type="body"/>
          </p:nvPr>
        </p:nvSpPr>
        <p:spPr>
          <a:xfrm>
            <a:off x="515982" y="1458532"/>
            <a:ext cx="7796100" cy="2727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77500" lnSpcReduction="20000"/>
          </a:bodyPr>
          <a:lstStyle/>
          <a:p>
            <a:pPr indent="-211613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59259"/>
              <a:buChar char="•"/>
            </a:pPr>
            <a:r>
              <a:rPr b="1" lang="en" sz="27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1-2  標點符號</a:t>
            </a:r>
            <a:endParaRPr b="1" sz="2700">
              <a:latin typeface="DFKai-SB"/>
              <a:ea typeface="DFKai-SB"/>
              <a:cs typeface="DFKai-SB"/>
              <a:sym typeface="DFKai-SB"/>
            </a:endParaRPr>
          </a:p>
          <a:p>
            <a:pPr indent="-231297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62068"/>
              <a:buChar char="•"/>
            </a:pPr>
            <a:r>
              <a:rPr b="1" lang="en" sz="29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分號；</a:t>
            </a:r>
            <a:r>
              <a:rPr b="1" lang="en" sz="2900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分開複句中</a:t>
            </a:r>
            <a:r>
              <a:rPr b="1" lang="en" sz="2900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平列</a:t>
            </a:r>
            <a:r>
              <a:rPr b="1" lang="en" sz="2900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的句子。</a:t>
            </a:r>
            <a:endParaRPr b="1" sz="2900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231297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62068"/>
              <a:buChar char="•"/>
            </a:pPr>
            <a:r>
              <a:rPr b="1" lang="en" sz="29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句號。</a:t>
            </a:r>
            <a:r>
              <a:rPr b="1" lang="en" sz="29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語義完整</a:t>
            </a:r>
            <a:r>
              <a:rPr b="1" lang="en" sz="29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的句末。</a:t>
            </a:r>
            <a:endParaRPr b="1" sz="2900">
              <a:latin typeface="DFKai-SB"/>
              <a:ea typeface="DFKai-SB"/>
              <a:cs typeface="DFKai-SB"/>
              <a:sym typeface="DFKai-SB"/>
            </a:endParaRPr>
          </a:p>
          <a:p>
            <a:pPr indent="-23622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60000"/>
              <a:buChar char="•"/>
            </a:pPr>
            <a:r>
              <a:rPr b="1" lang="en" sz="3000">
                <a:solidFill>
                  <a:schemeClr val="dk1"/>
                </a:solidFill>
              </a:rPr>
              <a:t>乙文第二段：「至於</a:t>
            </a:r>
            <a:r>
              <a:rPr b="1" lang="en" sz="3000">
                <a:solidFill>
                  <a:srgbClr val="FF0000"/>
                </a:solidFill>
              </a:rPr>
              <a:t>同一屬</a:t>
            </a:r>
            <a:r>
              <a:rPr b="1" lang="en" sz="3000">
                <a:solidFill>
                  <a:schemeClr val="dk1"/>
                </a:solidFill>
              </a:rPr>
              <a:t>的淡水表親，如澳洲淡水鱷，也有結構相同的舌下鹽腺，但效能就略遜一籌</a:t>
            </a:r>
            <a:r>
              <a:rPr b="1" lang="en" sz="3000">
                <a:solidFill>
                  <a:srgbClr val="FF0000"/>
                </a:solidFill>
              </a:rPr>
              <a:t>；同一科</a:t>
            </a:r>
            <a:r>
              <a:rPr b="1" lang="en" sz="3000">
                <a:solidFill>
                  <a:schemeClr val="dk1"/>
                </a:solidFill>
              </a:rPr>
              <a:t>的西非狹吻鱷和西非矮鱷，情況也大致類似</a:t>
            </a:r>
            <a:r>
              <a:rPr b="1" lang="en" sz="3000">
                <a:solidFill>
                  <a:srgbClr val="FF0000"/>
                </a:solidFill>
              </a:rPr>
              <a:t>。</a:t>
            </a:r>
            <a:r>
              <a:rPr b="1" lang="en" sz="3000">
                <a:solidFill>
                  <a:schemeClr val="dk1"/>
                </a:solidFill>
              </a:rPr>
              <a:t>」</a:t>
            </a:r>
            <a:r>
              <a:rPr b="1" lang="en" sz="2900" cap="none">
                <a:solidFill>
                  <a:schemeClr val="dk1"/>
                </a:solidFill>
              </a:rPr>
              <a:t> </a:t>
            </a:r>
            <a:endParaRPr b="1" sz="29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66" name="Google Shape;1166;p128"/>
          <p:cNvSpPr/>
          <p:nvPr/>
        </p:nvSpPr>
        <p:spPr>
          <a:xfrm>
            <a:off x="0" y="13126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128"/>
          <p:cNvSpPr/>
          <p:nvPr/>
        </p:nvSpPr>
        <p:spPr>
          <a:xfrm>
            <a:off x="0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128"/>
          <p:cNvSpPr/>
          <p:nvPr/>
        </p:nvSpPr>
        <p:spPr>
          <a:xfrm>
            <a:off x="0" y="733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128"/>
          <p:cNvSpPr/>
          <p:nvPr/>
        </p:nvSpPr>
        <p:spPr>
          <a:xfrm>
            <a:off x="114300" y="1876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29"/>
          <p:cNvSpPr txBox="1"/>
          <p:nvPr>
            <p:ph type="title"/>
          </p:nvPr>
        </p:nvSpPr>
        <p:spPr>
          <a:xfrm>
            <a:off x="504115" y="473407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第27-30題</a:t>
            </a:r>
            <a:endParaRPr/>
          </a:p>
        </p:txBody>
      </p:sp>
      <p:sp>
        <p:nvSpPr>
          <p:cNvPr id="1175" name="Google Shape;1175;p129"/>
          <p:cNvSpPr txBox="1"/>
          <p:nvPr>
            <p:ph idx="1" type="body"/>
          </p:nvPr>
        </p:nvSpPr>
        <p:spPr>
          <a:xfrm>
            <a:off x="514350" y="1310186"/>
            <a:ext cx="7796100" cy="2720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77500" lnSpcReduction="20000"/>
          </a:bodyPr>
          <a:lstStyle/>
          <a:p>
            <a:pPr indent="-211613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59259"/>
              <a:buChar char="•"/>
            </a:pPr>
            <a:r>
              <a:rPr b="1" lang="en" sz="27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1-6  標示項目：類別</a:t>
            </a:r>
            <a:endParaRPr b="1" sz="27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7023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60000"/>
              <a:buChar char="•"/>
            </a:pPr>
            <a:r>
              <a:rPr b="1" lang="en">
                <a:solidFill>
                  <a:schemeClr val="dk1"/>
                </a:solidFill>
              </a:rPr>
              <a:t>第27-30題：「目前已無生活於海中的鱷魚，但有些鱷魚仍棲息於</a:t>
            </a:r>
            <a:r>
              <a:rPr b="1" lang="en" sz="2500">
                <a:solidFill>
                  <a:srgbClr val="FF0000"/>
                </a:solidFill>
              </a:rPr>
              <a:t>河口或淺海。</a:t>
            </a:r>
            <a:r>
              <a:rPr b="1" lang="en">
                <a:solidFill>
                  <a:schemeClr val="dk1"/>
                </a:solidFill>
              </a:rPr>
              <a:t>科學家後來發現，牠們的舌頭表面會流出清澈的液體，進而懷疑這才是鹽腺的分泌物。經過蒐集分析，果然其含鹽量比眼睛分泌物來得高。例如亞洲的鹹水鱷與美洲的美洲鱷，鹽腺都位在舌下腺中，牠們舌頭表面的孔洞會分泌出高鹽分的液體。至於同一屬的</a:t>
            </a:r>
            <a:r>
              <a:rPr b="1" lang="en" sz="2500">
                <a:solidFill>
                  <a:srgbClr val="FF0000"/>
                </a:solidFill>
              </a:rPr>
              <a:t>淡水表親</a:t>
            </a:r>
            <a:r>
              <a:rPr b="1" lang="en">
                <a:solidFill>
                  <a:schemeClr val="dk1"/>
                </a:solidFill>
              </a:rPr>
              <a:t>，如澳洲淡水鱷，也有結構相同的舌下鹽腺，但效能就略遜一籌；同一科的西非狹吻鱷和西非矮鱷，情況也大致類似。但生活於</a:t>
            </a:r>
            <a:r>
              <a:rPr b="1" lang="en" sz="2500">
                <a:solidFill>
                  <a:srgbClr val="FF0000"/>
                </a:solidFill>
              </a:rPr>
              <a:t>淡水地區</a:t>
            </a:r>
            <a:r>
              <a:rPr b="1" lang="en">
                <a:solidFill>
                  <a:schemeClr val="dk1"/>
                </a:solidFill>
              </a:rPr>
              <a:t>的短吻鱷科鱷魚，例如美洲短吻鱷和眼鏡凱門鱷，舌頭的孔洞都極小，前者的排鹽效率奇差，後者則完全不會排出鹽分。」</a:t>
            </a:r>
            <a:endParaRPr b="1"/>
          </a:p>
          <a:p>
            <a:pPr indent="-1968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60000"/>
              <a:buChar char="•"/>
            </a:pPr>
            <a:r>
              <a:rPr b="1" lang="en" sz="25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此段所舉的例子分三類：第一類為「河口或淺海」；第二類是「淡水表親」；第三類則為「淡水地區」。</a:t>
            </a:r>
            <a:endParaRPr b="1" sz="25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"/>
          <p:cNvSpPr txBox="1"/>
          <p:nvPr>
            <p:ph idx="1" type="body"/>
          </p:nvPr>
        </p:nvSpPr>
        <p:spPr>
          <a:xfrm>
            <a:off x="2594925" y="2161800"/>
            <a:ext cx="37602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</a:rPr>
              <a:t>第三節</a:t>
            </a:r>
            <a:endParaRPr sz="3600">
              <a:solidFill>
                <a:srgbClr val="45818E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為何要自主學習？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3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30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第27-30題</a:t>
            </a:r>
            <a:endParaRPr/>
          </a:p>
        </p:txBody>
      </p:sp>
      <p:sp>
        <p:nvSpPr>
          <p:cNvPr id="1181" name="Google Shape;1181;p130"/>
          <p:cNvSpPr txBox="1"/>
          <p:nvPr>
            <p:ph idx="1" type="body"/>
          </p:nvPr>
        </p:nvSpPr>
        <p:spPr>
          <a:xfrm>
            <a:off x="514350" y="1547547"/>
            <a:ext cx="7796100" cy="2483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273049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300"/>
              <a:buChar char="•"/>
            </a:pPr>
            <a:r>
              <a:rPr b="1" lang="en" sz="27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1-4  掌握重點字詞</a:t>
            </a:r>
            <a:endParaRPr b="1" sz="27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273049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4300"/>
              <a:buChar char="•"/>
            </a:pPr>
            <a:r>
              <a:rPr b="1" lang="en" sz="27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定義</a:t>
            </a:r>
            <a:r>
              <a:rPr b="1" lang="en" sz="27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字詞</a:t>
            </a:r>
            <a:endParaRPr b="1" sz="2700">
              <a:latin typeface="DFKai-SB"/>
              <a:ea typeface="DFKai-SB"/>
              <a:cs typeface="DFKai-SB"/>
              <a:sym typeface="DFKai-SB"/>
            </a:endParaRPr>
          </a:p>
          <a:p>
            <a:pPr indent="-273049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4300"/>
              <a:buChar char="•"/>
            </a:pPr>
            <a:r>
              <a:rPr b="1" lang="en" sz="2700">
                <a:solidFill>
                  <a:schemeClr val="dk1"/>
                </a:solidFill>
              </a:rPr>
              <a:t>乙文末段：「位於瞬膜的</a:t>
            </a:r>
            <a:r>
              <a:rPr b="1" lang="en" sz="2700">
                <a:solidFill>
                  <a:srgbClr val="FF0000"/>
                </a:solidFill>
              </a:rPr>
              <a:t>哈氏腺</a:t>
            </a:r>
            <a:r>
              <a:rPr b="1" lang="en" sz="2700">
                <a:solidFill>
                  <a:schemeClr val="dk1"/>
                </a:solidFill>
              </a:rPr>
              <a:t>便會分泌鹹液潤滑眼睛。」</a:t>
            </a:r>
            <a:endParaRPr b="1" sz="270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131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第27-30題</a:t>
            </a:r>
            <a:endParaRPr/>
          </a:p>
        </p:txBody>
      </p:sp>
      <p:sp>
        <p:nvSpPr>
          <p:cNvPr id="1187" name="Google Shape;1187;p131"/>
          <p:cNvSpPr txBox="1"/>
          <p:nvPr>
            <p:ph idx="1" type="body"/>
          </p:nvPr>
        </p:nvSpPr>
        <p:spPr>
          <a:xfrm>
            <a:off x="514350" y="1453472"/>
            <a:ext cx="7796100" cy="3254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7305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300"/>
              <a:buChar char="•"/>
            </a:pPr>
            <a:r>
              <a:rPr b="1" lang="en" sz="27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1-5  長句縮短</a:t>
            </a:r>
            <a:endParaRPr b="1" sz="2700"/>
          </a:p>
          <a:p>
            <a:pPr indent="-2730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4300"/>
              <a:buChar char="•"/>
            </a:pPr>
            <a:r>
              <a:rPr b="1" lang="en" sz="2700">
                <a:solidFill>
                  <a:schemeClr val="dk1"/>
                </a:solidFill>
              </a:rPr>
              <a:t>乙文末段：「瞬膜是一層透明的眼瞼，除了</a:t>
            </a:r>
            <a:r>
              <a:rPr b="1" lang="en" sz="2700">
                <a:solidFill>
                  <a:srgbClr val="FF0000"/>
                </a:solidFill>
              </a:rPr>
              <a:t>滋潤</a:t>
            </a:r>
            <a:r>
              <a:rPr b="1" lang="en" sz="2700">
                <a:solidFill>
                  <a:schemeClr val="dk1"/>
                </a:solidFill>
              </a:rPr>
              <a:t>眼睛外，當鱷魚潛入水中，閉上瞬膜，既能</a:t>
            </a:r>
            <a:r>
              <a:rPr b="1" lang="en" sz="2700">
                <a:solidFill>
                  <a:srgbClr val="FF0000"/>
                </a:solidFill>
              </a:rPr>
              <a:t>保護</a:t>
            </a:r>
            <a:r>
              <a:rPr b="1" lang="en" sz="2700">
                <a:solidFill>
                  <a:schemeClr val="dk1"/>
                </a:solidFill>
              </a:rPr>
              <a:t>眼睛，又能看清水下情況。」</a:t>
            </a:r>
            <a:endParaRPr b="1" sz="2700"/>
          </a:p>
          <a:p>
            <a:pPr indent="-2730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4300"/>
              <a:buChar char="•"/>
            </a:pPr>
            <a:r>
              <a:rPr b="1" lang="en" sz="2700">
                <a:solidFill>
                  <a:schemeClr val="dk1"/>
                </a:solidFill>
              </a:rPr>
              <a:t>瞬膜可</a:t>
            </a:r>
            <a:r>
              <a:rPr b="1" lang="en" sz="2700">
                <a:solidFill>
                  <a:srgbClr val="FF0000"/>
                </a:solidFill>
              </a:rPr>
              <a:t>滋潤、保護</a:t>
            </a:r>
            <a:r>
              <a:rPr b="1" lang="en" sz="2700">
                <a:solidFill>
                  <a:schemeClr val="dk1"/>
                </a:solidFill>
              </a:rPr>
              <a:t>眼睛。</a:t>
            </a:r>
            <a:endParaRPr b="1" sz="270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132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193" name="Google Shape;1193;p132"/>
          <p:cNvGraphicFramePr/>
          <p:nvPr/>
        </p:nvGraphicFramePr>
        <p:xfrm>
          <a:off x="270662" y="191403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{D73F167E-494A-4CFE-98D6-EE85B36C031D}</a:tableStyleId>
              </a:tblPr>
              <a:tblGrid>
                <a:gridCol w="506900"/>
                <a:gridCol w="2002800"/>
                <a:gridCol w="6092975"/>
              </a:tblGrid>
              <a:tr h="355600">
                <a:tc row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cap="none" strike="noStrike"/>
                        <a:t>27-30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cap="none" strike="noStrike"/>
                        <a:t>標題預測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cap="none" strike="noStrike"/>
                        <a:t>坤輿圖說、鱷魚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556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cap="none" strike="noStrike"/>
                        <a:t>標點符號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cap="none" strike="noStrike"/>
                        <a:t>「」；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556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cap="none" strike="noStrike"/>
                        <a:t>邏輯字詞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cap="none" strike="noStrike"/>
                        <a:t>曾經、其實是、前者、後者、推測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556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cap="none" strike="noStrike"/>
                        <a:t>類別、順序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cap="none" strike="noStrike"/>
                        <a:t>甲文：先寫名字、再寫外在、登陸後情形、冬天不吃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556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cap="none" strike="noStrike"/>
                        <a:t>段落大意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cap="none" strike="noStrike"/>
                        <a:t>乙文：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cap="none" strike="noStrike"/>
                        <a:t>一、鱷魚眼淚，有科學家認為是排鹽。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cap="none" strike="noStrike"/>
                        <a:t>二、後來科學家發現舌頭排鹽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cap="none" strike="noStrike"/>
                        <a:t>三、瞬膜哈氏腺潤滑眼睛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33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第27-30題</a:t>
            </a:r>
            <a:endParaRPr/>
          </a:p>
        </p:txBody>
      </p:sp>
      <p:sp>
        <p:nvSpPr>
          <p:cNvPr id="1199" name="Google Shape;1199;p133"/>
          <p:cNvSpPr txBox="1"/>
          <p:nvPr>
            <p:ph idx="1" type="body"/>
          </p:nvPr>
        </p:nvSpPr>
        <p:spPr>
          <a:xfrm>
            <a:off x="514350" y="1278600"/>
            <a:ext cx="7796100" cy="3371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5240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chemeClr val="dk1"/>
                </a:solidFill>
              </a:rPr>
              <a:t>28.	甲文「人畜踐之即仆」的鱷魚涎液，若依乙文的看法，最可能的分泌來源是：</a:t>
            </a:r>
            <a:endParaRPr b="1" sz="2000"/>
          </a:p>
          <a:p>
            <a:pPr indent="-152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chemeClr val="dk1"/>
                </a:solidFill>
              </a:rPr>
              <a:t>(A)哈氏腺	</a:t>
            </a:r>
            <a:r>
              <a:rPr b="1" lang="en" sz="2000">
                <a:solidFill>
                  <a:srgbClr val="FF0000"/>
                </a:solidFill>
              </a:rPr>
              <a:t>(B)舌下腺</a:t>
            </a:r>
            <a:r>
              <a:rPr b="1" lang="en" sz="2000">
                <a:solidFill>
                  <a:schemeClr val="dk1"/>
                </a:solidFill>
              </a:rPr>
              <a:t>	(C)淚腺	(D)鼻腺</a:t>
            </a:r>
            <a:endParaRPr b="1" sz="2000"/>
          </a:p>
          <a:p>
            <a:pPr indent="-152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rgbClr val="FF0000"/>
                </a:solidFill>
              </a:rPr>
              <a:t>答案在第二段。</a:t>
            </a:r>
            <a:endParaRPr b="1" sz="2000">
              <a:solidFill>
                <a:srgbClr val="FF0000"/>
              </a:solidFill>
            </a:endParaRPr>
          </a:p>
          <a:p>
            <a:pPr indent="-152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chemeClr val="dk1"/>
                </a:solidFill>
              </a:rPr>
              <a:t> 29.	甲文謂鱷魚「見人遠則哭」，若依乙文的看法，其主要原因應是：</a:t>
            </a:r>
            <a:endParaRPr b="1" sz="2000"/>
          </a:p>
          <a:p>
            <a:pPr indent="-152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chemeClr val="dk1"/>
                </a:solidFill>
              </a:rPr>
              <a:t>(A)引誘獵物	(B)排除鹽分	(C)哀傷憐憫	</a:t>
            </a:r>
            <a:r>
              <a:rPr b="1" lang="en" sz="2000">
                <a:solidFill>
                  <a:srgbClr val="FF0000"/>
                </a:solidFill>
              </a:rPr>
              <a:t>(D)潤滑眼睛</a:t>
            </a:r>
            <a:endParaRPr b="1" sz="2000">
              <a:solidFill>
                <a:srgbClr val="FF0000"/>
              </a:solidFill>
            </a:endParaRPr>
          </a:p>
          <a:p>
            <a:pPr indent="-152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rgbClr val="FF0000"/>
                </a:solidFill>
              </a:rPr>
              <a:t>答案在末段。</a:t>
            </a:r>
            <a:endParaRPr b="1" sz="200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34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第27-30題</a:t>
            </a:r>
            <a:endParaRPr/>
          </a:p>
        </p:txBody>
      </p:sp>
      <p:sp>
        <p:nvSpPr>
          <p:cNvPr id="1205" name="Google Shape;1205;p134"/>
          <p:cNvSpPr txBox="1"/>
          <p:nvPr>
            <p:ph idx="1" type="body"/>
          </p:nvPr>
        </p:nvSpPr>
        <p:spPr>
          <a:xfrm>
            <a:off x="514350" y="1235025"/>
            <a:ext cx="7796100" cy="2796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5240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chemeClr val="dk1"/>
                </a:solidFill>
              </a:rPr>
              <a:t> 30.	乙文第二段列舉數種鱷魚，最主要是為了說明：</a:t>
            </a:r>
            <a:endParaRPr b="1" sz="2000"/>
          </a:p>
          <a:p>
            <a:pPr indent="-152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rgbClr val="FF0000"/>
                </a:solidFill>
              </a:rPr>
              <a:t>(A)	不同棲息地的鱷魚，鹽腺的效能也隨之有別</a:t>
            </a:r>
            <a:endParaRPr b="1" sz="2000">
              <a:solidFill>
                <a:srgbClr val="FF0000"/>
              </a:solidFill>
            </a:endParaRPr>
          </a:p>
          <a:p>
            <a:pPr indent="-152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chemeClr val="dk1"/>
                </a:solidFill>
              </a:rPr>
              <a:t>(B)	不同種類的鱷魚，鹽腺所在的位置也不相同</a:t>
            </a:r>
            <a:endParaRPr b="1" sz="2000"/>
          </a:p>
          <a:p>
            <a:pPr indent="-152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chemeClr val="dk1"/>
                </a:solidFill>
              </a:rPr>
              <a:t>(C)	鱷魚鹽腺的位置，會隨棲地鹽分多寡而改變</a:t>
            </a:r>
            <a:endParaRPr b="1" sz="2000"/>
          </a:p>
          <a:p>
            <a:pPr indent="-152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chemeClr val="dk1"/>
                </a:solidFill>
              </a:rPr>
              <a:t>(D)	鱷魚鹽腺的退化，係經過長時間的演化歷程</a:t>
            </a:r>
            <a:endParaRPr b="1" sz="2000"/>
          </a:p>
          <a:p>
            <a:pPr indent="-152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rgbClr val="FF0000"/>
                </a:solidFill>
              </a:rPr>
              <a:t>答案在第二段，可根據分類而得。</a:t>
            </a:r>
            <a:endParaRPr b="1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35"/>
          <p:cNvSpPr txBox="1"/>
          <p:nvPr>
            <p:ph type="ctrTitle"/>
          </p:nvPr>
        </p:nvSpPr>
        <p:spPr>
          <a:xfrm rot="-179945">
            <a:off x="668408" y="497047"/>
            <a:ext cx="7316521" cy="20749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Impact"/>
              <a:buNone/>
            </a:pPr>
            <a:r>
              <a:rPr lang="en"/>
              <a:t>108學年度學測試題</a:t>
            </a:r>
            <a:endParaRPr/>
          </a:p>
        </p:txBody>
      </p:sp>
      <p:sp>
        <p:nvSpPr>
          <p:cNvPr id="1211" name="Google Shape;1211;p135"/>
          <p:cNvSpPr txBox="1"/>
          <p:nvPr>
            <p:ph idx="1" type="subTitle"/>
          </p:nvPr>
        </p:nvSpPr>
        <p:spPr>
          <a:xfrm rot="-179945">
            <a:off x="737299" y="2628962"/>
            <a:ext cx="7316521" cy="4127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36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11-12題組</a:t>
            </a:r>
            <a:endParaRPr/>
          </a:p>
        </p:txBody>
      </p:sp>
      <p:sp>
        <p:nvSpPr>
          <p:cNvPr id="1217" name="Google Shape;1217;p136"/>
          <p:cNvSpPr txBox="1"/>
          <p:nvPr>
            <p:ph idx="1" type="body"/>
          </p:nvPr>
        </p:nvSpPr>
        <p:spPr>
          <a:xfrm>
            <a:off x="515100" y="1220500"/>
            <a:ext cx="7796100" cy="3342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2225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b="1" lang="en" sz="2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1-2  標點符號</a:t>
            </a:r>
            <a:r>
              <a:rPr b="1" lang="en" sz="22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：</a:t>
            </a:r>
            <a:r>
              <a:rPr b="1" lang="en" sz="2200">
                <a:solidFill>
                  <a:srgbClr val="FF0000"/>
                </a:solidFill>
              </a:rPr>
              <a:t>（）</a:t>
            </a:r>
            <a:endParaRPr b="1" sz="2200">
              <a:solidFill>
                <a:srgbClr val="FF0000"/>
              </a:solidFill>
            </a:endParaRPr>
          </a:p>
          <a:p>
            <a:pPr indent="-2222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3500"/>
              <a:buChar char="•"/>
            </a:pPr>
            <a:r>
              <a:rPr b="1" lang="en" sz="2200">
                <a:solidFill>
                  <a:srgbClr val="FF0000"/>
                </a:solidFill>
              </a:rPr>
              <a:t>如：吳大猷（2008年）</a:t>
            </a:r>
            <a:endParaRPr b="1" sz="2200">
              <a:solidFill>
                <a:srgbClr val="FF0000"/>
              </a:solidFill>
            </a:endParaRPr>
          </a:p>
          <a:p>
            <a:pPr indent="-2222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3500"/>
              <a:buChar char="•"/>
            </a:pPr>
            <a:r>
              <a:rPr b="1" lang="en" sz="2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1-4  定義字詞</a:t>
            </a:r>
            <a:endParaRPr b="1" sz="2200"/>
          </a:p>
          <a:p>
            <a:pPr indent="-2222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3500"/>
              <a:buChar char="•"/>
            </a:pPr>
            <a:r>
              <a:rPr b="1" lang="en" sz="2200">
                <a:solidFill>
                  <a:srgbClr val="FF0000"/>
                </a:solidFill>
              </a:rPr>
              <a:t>臨時編號：發現年份加上英文字母。</a:t>
            </a:r>
            <a:endParaRPr b="1" sz="2200">
              <a:solidFill>
                <a:srgbClr val="0070C0"/>
              </a:solidFill>
            </a:endParaRPr>
          </a:p>
          <a:p>
            <a:pPr indent="-2222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3500"/>
              <a:buChar char="•"/>
            </a:pPr>
            <a:r>
              <a:rPr b="1" lang="en" sz="2200">
                <a:solidFill>
                  <a:srgbClr val="FF0000"/>
                </a:solidFill>
              </a:rPr>
              <a:t>正式命名：永久編號加上名字。</a:t>
            </a:r>
            <a:endParaRPr b="1" sz="220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37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11-12題組</a:t>
            </a:r>
            <a:endParaRPr/>
          </a:p>
        </p:txBody>
      </p:sp>
      <p:sp>
        <p:nvSpPr>
          <p:cNvPr id="1223" name="Google Shape;1223;p137"/>
          <p:cNvSpPr txBox="1"/>
          <p:nvPr>
            <p:ph idx="1" type="body"/>
          </p:nvPr>
        </p:nvSpPr>
        <p:spPr>
          <a:xfrm>
            <a:off x="514350" y="1220500"/>
            <a:ext cx="7796100" cy="3153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b="1" lang="en" sz="21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1-3  上文預測下文</a:t>
            </a:r>
            <a:endParaRPr b="1" sz="2100"/>
          </a:p>
          <a:p>
            <a:pPr indent="-1778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3400"/>
              <a:buChar char="•"/>
            </a:pPr>
            <a:r>
              <a:rPr b="1" lang="en" sz="2100">
                <a:solidFill>
                  <a:srgbClr val="C00000"/>
                </a:solidFill>
              </a:rPr>
              <a:t>段落內：「</a:t>
            </a:r>
            <a:r>
              <a:rPr b="1" lang="en" sz="2100">
                <a:solidFill>
                  <a:schemeClr val="dk1"/>
                </a:solidFill>
              </a:rPr>
              <a:t>正式命名：</a:t>
            </a:r>
            <a:r>
              <a:rPr b="1" lang="en" sz="2100">
                <a:solidFill>
                  <a:srgbClr val="FF0000"/>
                </a:solidFill>
              </a:rPr>
              <a:t>永久編號加上名字。</a:t>
            </a:r>
            <a:r>
              <a:rPr b="1" lang="en" sz="2100">
                <a:solidFill>
                  <a:srgbClr val="0070C0"/>
                </a:solidFill>
              </a:rPr>
              <a:t>/</a:t>
            </a:r>
            <a:r>
              <a:rPr b="1" lang="en" sz="2100">
                <a:solidFill>
                  <a:srgbClr val="FF0000"/>
                </a:solidFill>
              </a:rPr>
              <a:t>永久編號</a:t>
            </a:r>
            <a:r>
              <a:rPr b="1" lang="en" sz="2100">
                <a:solidFill>
                  <a:schemeClr val="dk1"/>
                </a:solidFill>
              </a:rPr>
              <a:t>，是以小行星發現的順序編號，至於</a:t>
            </a:r>
            <a:r>
              <a:rPr b="1" lang="en" sz="2100">
                <a:solidFill>
                  <a:srgbClr val="FF0000"/>
                </a:solidFill>
              </a:rPr>
              <a:t>名字</a:t>
            </a:r>
            <a:r>
              <a:rPr b="1" lang="en" sz="2100">
                <a:solidFill>
                  <a:schemeClr val="dk1"/>
                </a:solidFill>
              </a:rPr>
              <a:t>，小行星是目前唯一可由發現者命名並得到世界公認的天體。</a:t>
            </a:r>
            <a:r>
              <a:rPr b="1" lang="en" sz="2100">
                <a:solidFill>
                  <a:srgbClr val="0070C0"/>
                </a:solidFill>
              </a:rPr>
              <a:t>/</a:t>
            </a:r>
            <a:r>
              <a:rPr b="1" lang="en" sz="2100">
                <a:solidFill>
                  <a:schemeClr val="dk1"/>
                </a:solidFill>
              </a:rPr>
              <a:t>發現者擁有命名權，但須經『國際天文學聯合會』核准。」</a:t>
            </a:r>
            <a:endParaRPr b="1" sz="2100"/>
          </a:p>
          <a:p>
            <a:pPr indent="-1778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3400"/>
              <a:buChar char="•"/>
            </a:pPr>
            <a:r>
              <a:rPr b="1" lang="en" sz="2100">
                <a:solidFill>
                  <a:srgbClr val="C00000"/>
                </a:solidFill>
              </a:rPr>
              <a:t>段落間：</a:t>
            </a:r>
            <a:r>
              <a:rPr b="1" lang="en" sz="2100">
                <a:solidFill>
                  <a:schemeClr val="dk1"/>
                </a:solidFill>
              </a:rPr>
              <a:t>首段和末段都與</a:t>
            </a:r>
            <a:r>
              <a:rPr b="1" lang="en" sz="2100">
                <a:solidFill>
                  <a:srgbClr val="FF0000"/>
                </a:solidFill>
              </a:rPr>
              <a:t>陳樹菊</a:t>
            </a:r>
            <a:r>
              <a:rPr b="1" lang="en" sz="2100">
                <a:solidFill>
                  <a:schemeClr val="dk1"/>
                </a:solidFill>
              </a:rPr>
              <a:t>有關。</a:t>
            </a:r>
            <a:endParaRPr b="1" sz="270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138"/>
          <p:cNvSpPr txBox="1"/>
          <p:nvPr>
            <p:ph idx="12" type="sldNum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229" name="Google Shape;1229;p138"/>
          <p:cNvGraphicFramePr/>
          <p:nvPr/>
        </p:nvGraphicFramePr>
        <p:xfrm>
          <a:off x="368051" y="164478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{D73F167E-494A-4CFE-98D6-EE85B36C031D}</a:tableStyleId>
              </a:tblPr>
              <a:tblGrid>
                <a:gridCol w="645750"/>
                <a:gridCol w="2454650"/>
                <a:gridCol w="5307500"/>
              </a:tblGrid>
              <a:tr h="367425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11-12</a:t>
                      </a:r>
                      <a:endParaRPr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標題預測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小行星</a:t>
                      </a:r>
                      <a:endParaRPr/>
                    </a:p>
                  </a:txBody>
                  <a:tcPr marT="0" marB="0" marR="68575" marL="68575"/>
                </a:tc>
              </a:tr>
              <a:tr h="367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標點符號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「」：（）</a:t>
                      </a:r>
                      <a:endParaRPr/>
                    </a:p>
                  </a:txBody>
                  <a:tcPr marT="0" marB="0" marR="68575" marL="68575"/>
                </a:tc>
              </a:tr>
              <a:tr h="367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邏輯字詞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目前唯一、首度、</a:t>
                      </a:r>
                      <a:endParaRPr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7638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段落大意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一、陳樹菊小行星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二、臨時編號、正式命名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三、鹿林天文台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四、回應第一段</a:t>
                      </a:r>
                      <a:endParaRPr/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139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11-12題組</a:t>
            </a:r>
            <a:endParaRPr/>
          </a:p>
        </p:txBody>
      </p:sp>
      <p:sp>
        <p:nvSpPr>
          <p:cNvPr id="1235" name="Google Shape;1235;p139"/>
          <p:cNvSpPr txBox="1"/>
          <p:nvPr>
            <p:ph idx="1" type="body"/>
          </p:nvPr>
        </p:nvSpPr>
        <p:spPr>
          <a:xfrm>
            <a:off x="514350" y="1205950"/>
            <a:ext cx="7796100" cy="3065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397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chemeClr val="dk1"/>
                </a:solidFill>
              </a:rPr>
              <a:t>11.依據上文，</a:t>
            </a:r>
            <a:r>
              <a:rPr b="1" lang="en" sz="2000" u="sng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不符合</a:t>
            </a:r>
            <a:r>
              <a:rPr b="1" lang="en" sz="2000">
                <a:solidFill>
                  <a:schemeClr val="dk1"/>
                </a:solidFill>
              </a:rPr>
              <a:t>「陳樹菊」小行星的敘述是：</a:t>
            </a:r>
            <a:endParaRPr b="1" sz="2000"/>
          </a:p>
          <a:p>
            <a:pPr indent="-1397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chemeClr val="dk1"/>
                </a:solidFill>
              </a:rPr>
              <a:t>(A)由蕭翔耀於「鹿林天文臺」觀測發現</a:t>
            </a:r>
            <a:endParaRPr b="1" sz="2000"/>
          </a:p>
          <a:p>
            <a:pPr indent="-1397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chemeClr val="dk1"/>
                </a:solidFill>
              </a:rPr>
              <a:t>(B)發現到正式核可命名，歷時大約10年</a:t>
            </a:r>
            <a:endParaRPr b="1" sz="2000"/>
          </a:p>
          <a:p>
            <a:pPr indent="-1397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chemeClr val="dk1"/>
                </a:solidFill>
              </a:rPr>
              <a:t>(C)永久編號為278986，名字是CHENSHUCHU</a:t>
            </a:r>
            <a:endParaRPr b="1" sz="2000"/>
          </a:p>
          <a:p>
            <a:pPr indent="-1397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rgbClr val="FF0000"/>
                </a:solidFill>
              </a:rPr>
              <a:t>(D)臺灣首顆以人名命名並經核可的小行星</a:t>
            </a:r>
            <a:endParaRPr b="1" sz="2000">
              <a:solidFill>
                <a:srgbClr val="FF0000"/>
              </a:solidFill>
            </a:endParaRPr>
          </a:p>
          <a:p>
            <a:pPr indent="-1397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solidFill>
                  <a:schemeClr val="dk1"/>
                </a:solidFill>
              </a:rPr>
              <a:t>解答：從「目前鹿林天文臺已發現800多顆、正式命名90多顆小行星，</a:t>
            </a:r>
            <a:r>
              <a:rPr b="1" lang="en" sz="2000">
                <a:solidFill>
                  <a:srgbClr val="FF0000"/>
                </a:solidFill>
              </a:rPr>
              <a:t>如：吳大猷（2008年）</a:t>
            </a:r>
            <a:r>
              <a:rPr b="1" lang="en" sz="2000">
                <a:solidFill>
                  <a:schemeClr val="dk1"/>
                </a:solidFill>
              </a:rPr>
              <a:t>」一句可知，在2008年時已出現由人名命名且經核可的小行星</a:t>
            </a:r>
            <a:endParaRPr b="1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 txBox="1"/>
          <p:nvPr>
            <p:ph idx="4294967295" type="ctrTitle"/>
          </p:nvPr>
        </p:nvSpPr>
        <p:spPr>
          <a:xfrm>
            <a:off x="2007900" y="787525"/>
            <a:ext cx="18927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</a:pPr>
            <a:r>
              <a:rPr b="0" i="0" lang="en" sz="3600" u="none" cap="none" strike="noStrike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rPr>
              <a:t>愛吃的豬</a:t>
            </a:r>
            <a:endParaRPr b="0" i="0" sz="3600" u="none" cap="none" strike="noStrike">
              <a:solidFill>
                <a:schemeClr val="accent6"/>
              </a:solidFill>
              <a:latin typeface="Damion"/>
              <a:ea typeface="Damion"/>
              <a:cs typeface="Damion"/>
              <a:sym typeface="Damion"/>
            </a:endParaRPr>
          </a:p>
        </p:txBody>
      </p:sp>
      <p:sp>
        <p:nvSpPr>
          <p:cNvPr id="298" name="Google Shape;298;p14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9" name="Google Shape;299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0450" y="1448650"/>
            <a:ext cx="2847975" cy="18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12725" y="1447975"/>
            <a:ext cx="2847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4"/>
          <p:cNvSpPr txBox="1"/>
          <p:nvPr>
            <p:ph idx="4294967295" type="ctrTitle"/>
          </p:nvPr>
        </p:nvSpPr>
        <p:spPr>
          <a:xfrm>
            <a:off x="5128563" y="853775"/>
            <a:ext cx="26163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127000" marR="127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吳承儒：高鐵上的小科學家</a:t>
            </a:r>
            <a:endParaRPr b="0" i="0" sz="3000" u="none" cap="none" strike="noStrike">
              <a:solidFill>
                <a:schemeClr val="accent6"/>
              </a:solidFill>
              <a:latin typeface="Damion"/>
              <a:ea typeface="Damion"/>
              <a:cs typeface="Damion"/>
              <a:sym typeface="Damion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140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11-12題組</a:t>
            </a:r>
            <a:endParaRPr/>
          </a:p>
        </p:txBody>
      </p:sp>
      <p:sp>
        <p:nvSpPr>
          <p:cNvPr id="1241" name="Google Shape;1241;p140"/>
          <p:cNvSpPr txBox="1"/>
          <p:nvPr>
            <p:ph idx="1" type="body"/>
          </p:nvPr>
        </p:nvSpPr>
        <p:spPr>
          <a:xfrm>
            <a:off x="514350" y="1547547"/>
            <a:ext cx="7796100" cy="2483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55000" lnSpcReduction="20000"/>
          </a:bodyPr>
          <a:lstStyle/>
          <a:p>
            <a:pPr indent="-118744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61904"/>
              <a:buChar char="•"/>
            </a:pPr>
            <a:r>
              <a:rPr lang="en" sz="21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  <a:r>
              <a:rPr b="1" lang="en" sz="3600">
                <a:solidFill>
                  <a:schemeClr val="dk1"/>
                </a:solidFill>
              </a:rPr>
              <a:t>2.依據上文，關於小行星命名的敘述，最適當的是：</a:t>
            </a:r>
            <a:endParaRPr b="1" sz="3600"/>
          </a:p>
          <a:p>
            <a:pPr indent="-125729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b="1" lang="en" sz="3600">
                <a:solidFill>
                  <a:schemeClr val="dk1"/>
                </a:solidFill>
              </a:rPr>
              <a:t>(A)在獲得正式命名前，會有一個以發現順序編碼的臨時編號</a:t>
            </a:r>
            <a:endParaRPr b="1" sz="3600"/>
          </a:p>
          <a:p>
            <a:pPr indent="-125729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b="1" lang="en" sz="3600">
                <a:solidFill>
                  <a:schemeClr val="dk1"/>
                </a:solidFill>
              </a:rPr>
              <a:t>(B)運行軌道確認後，可獲得發現年份加英文字母的永久編號</a:t>
            </a:r>
            <a:endParaRPr b="1" sz="3600"/>
          </a:p>
          <a:p>
            <a:pPr indent="-125729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b="1" lang="en" sz="3600">
                <a:solidFill>
                  <a:schemeClr val="dk1"/>
                </a:solidFill>
              </a:rPr>
              <a:t>(C)發現者如欲命名須經核准，且限用該國特殊貢獻人士之名</a:t>
            </a:r>
            <a:endParaRPr b="1" sz="3600"/>
          </a:p>
          <a:p>
            <a:pPr indent="-125729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b="1" lang="en" sz="3600">
                <a:solidFill>
                  <a:srgbClr val="FF0000"/>
                </a:solidFill>
              </a:rPr>
              <a:t>(D)145523號小行星由臺灣發現，2007年正式命名為「鹿林」</a:t>
            </a:r>
            <a:endParaRPr b="1" sz="3600">
              <a:solidFill>
                <a:srgbClr val="FF0000"/>
              </a:solidFill>
            </a:endParaRPr>
          </a:p>
          <a:p>
            <a:pPr indent="-125729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b="1" lang="en" sz="3600">
                <a:solidFill>
                  <a:srgbClr val="FF0000"/>
                </a:solidFill>
              </a:rPr>
              <a:t>答案可由「首度」邏輯字詞中判斷得知。</a:t>
            </a:r>
            <a:endParaRPr b="1" sz="360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14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7" name="Google Shape;1247;p141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  <p:sp>
        <p:nvSpPr>
          <p:cNvPr id="1248" name="Google Shape;1248;p141"/>
          <p:cNvSpPr txBox="1"/>
          <p:nvPr>
            <p:ph idx="1" type="body"/>
          </p:nvPr>
        </p:nvSpPr>
        <p:spPr>
          <a:xfrm>
            <a:off x="855300" y="1003700"/>
            <a:ext cx="74334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400"/>
              <a:buNone/>
            </a:pPr>
            <a:r>
              <a:rPr lang="en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請同學將108學年度題目進行閱讀策略，三十分鐘後公布答案。教師再進行ppt講解，完成學習單。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249" name="Google Shape;1249;p141"/>
          <p:cNvSpPr txBox="1"/>
          <p:nvPr/>
        </p:nvSpPr>
        <p:spPr>
          <a:xfrm>
            <a:off x="855300" y="326600"/>
            <a:ext cx="7433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42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18-21題組</a:t>
            </a:r>
            <a:endParaRPr/>
          </a:p>
        </p:txBody>
      </p:sp>
      <p:sp>
        <p:nvSpPr>
          <p:cNvPr id="1255" name="Google Shape;1255;p142"/>
          <p:cNvSpPr txBox="1"/>
          <p:nvPr>
            <p:ph idx="1" type="body"/>
          </p:nvPr>
        </p:nvSpPr>
        <p:spPr>
          <a:xfrm>
            <a:off x="514350" y="1547547"/>
            <a:ext cx="7796100" cy="2483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273050" lvl="0" marL="1778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300"/>
              <a:buChar char="•"/>
            </a:pPr>
            <a:r>
              <a:rPr b="1" lang="en" sz="27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1-1  </a:t>
            </a:r>
            <a:r>
              <a:rPr b="1" lang="en" sz="27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標題預測</a:t>
            </a:r>
            <a:endParaRPr b="1" sz="2700">
              <a:solidFill>
                <a:srgbClr val="FF0000"/>
              </a:solidFill>
            </a:endParaRPr>
          </a:p>
          <a:p>
            <a:pPr indent="-273050" lvl="0" marL="177800" rtl="0" algn="just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4300"/>
              <a:buChar char="•"/>
            </a:pPr>
            <a:r>
              <a:rPr b="1" lang="en" sz="2700">
                <a:solidFill>
                  <a:schemeClr val="dk1"/>
                </a:solidFill>
              </a:rPr>
              <a:t>第18-21題出處「克羅斯比《哥倫布大交換：1492年以後的生物影響和文化衝擊》」  ，請進行提問、預測？</a:t>
            </a:r>
            <a:endParaRPr b="1" sz="270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143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18-21題組</a:t>
            </a:r>
            <a:endParaRPr/>
          </a:p>
        </p:txBody>
      </p:sp>
      <p:sp>
        <p:nvSpPr>
          <p:cNvPr id="1261" name="Google Shape;1261;p143"/>
          <p:cNvSpPr txBox="1"/>
          <p:nvPr>
            <p:ph idx="1" type="body"/>
          </p:nvPr>
        </p:nvSpPr>
        <p:spPr>
          <a:xfrm>
            <a:off x="514350" y="1586552"/>
            <a:ext cx="7796100" cy="244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368299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800"/>
              <a:buChar char="•"/>
            </a:pPr>
            <a:r>
              <a:rPr b="1" lang="en" sz="36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1-1  </a:t>
            </a:r>
            <a:r>
              <a:rPr b="1" lang="en" sz="36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標題預測</a:t>
            </a:r>
            <a:endParaRPr b="1"/>
          </a:p>
          <a:p>
            <a:pPr indent="-368299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5800"/>
              <a:buChar char="•"/>
            </a:pPr>
            <a:r>
              <a:rPr b="1" lang="en" sz="3600">
                <a:solidFill>
                  <a:schemeClr val="dk1"/>
                </a:solidFill>
              </a:rPr>
              <a:t>哥倫布大交換是什麼意思？</a:t>
            </a:r>
            <a:endParaRPr b="1" sz="3600"/>
          </a:p>
          <a:p>
            <a:pPr indent="-368299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5800"/>
              <a:buChar char="•"/>
            </a:pPr>
            <a:r>
              <a:rPr b="1" lang="en" sz="3600">
                <a:solidFill>
                  <a:schemeClr val="dk1"/>
                </a:solidFill>
              </a:rPr>
              <a:t>重點： 玉米</a:t>
            </a:r>
            <a:endParaRPr b="1" sz="360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144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18-21題組</a:t>
            </a:r>
            <a:endParaRPr/>
          </a:p>
        </p:txBody>
      </p:sp>
      <p:sp>
        <p:nvSpPr>
          <p:cNvPr id="1267" name="Google Shape;1267;p144"/>
          <p:cNvSpPr txBox="1"/>
          <p:nvPr>
            <p:ph idx="1" type="body"/>
          </p:nvPr>
        </p:nvSpPr>
        <p:spPr>
          <a:xfrm>
            <a:off x="292200" y="1586174"/>
            <a:ext cx="7796100" cy="278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7305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300"/>
              <a:buChar char="•"/>
            </a:pPr>
            <a:r>
              <a:rPr b="1" lang="en" sz="2700">
                <a:solidFill>
                  <a:schemeClr val="dk1"/>
                </a:solidFill>
              </a:rPr>
              <a:t>哥倫布大交換由</a:t>
            </a:r>
            <a:r>
              <a:rPr b="1" lang="en" sz="27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克羅斯比</a:t>
            </a:r>
            <a:r>
              <a:rPr b="1" lang="en" sz="2700">
                <a:solidFill>
                  <a:schemeClr val="dk1"/>
                </a:solidFill>
              </a:rPr>
              <a:t>提出，泛指自</a:t>
            </a:r>
            <a:r>
              <a:rPr b="1" lang="en" sz="27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大航海時代</a:t>
            </a:r>
            <a:r>
              <a:rPr b="1" lang="en" sz="2700">
                <a:solidFill>
                  <a:schemeClr val="dk1"/>
                </a:solidFill>
              </a:rPr>
              <a:t>始，</a:t>
            </a:r>
            <a:r>
              <a:rPr b="1" lang="en" sz="27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美洲</a:t>
            </a:r>
            <a:r>
              <a:rPr b="1" lang="en" sz="2700">
                <a:solidFill>
                  <a:schemeClr val="dk1"/>
                </a:solidFill>
              </a:rPr>
              <a:t>（新世界）與</a:t>
            </a:r>
            <a:r>
              <a:rPr b="1" lang="en" sz="2700" u="sng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歐洲</a:t>
            </a:r>
            <a:r>
              <a:rPr b="1" lang="en" sz="2700">
                <a:solidFill>
                  <a:schemeClr val="dk1"/>
                </a:solidFill>
              </a:rPr>
              <a:t>、</a:t>
            </a:r>
            <a:r>
              <a:rPr b="1" lang="en" sz="2700" u="sng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非洲</a:t>
            </a:r>
            <a:r>
              <a:rPr b="1" lang="en" sz="2700">
                <a:solidFill>
                  <a:schemeClr val="dk1"/>
                </a:solidFill>
              </a:rPr>
              <a:t>和</a:t>
            </a:r>
            <a:r>
              <a:rPr b="1" lang="en" sz="2700" u="sng">
                <a:solidFill>
                  <a:schemeClr val="dk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亞洲</a:t>
            </a:r>
            <a:r>
              <a:rPr b="1" lang="en" sz="2700">
                <a:solidFill>
                  <a:schemeClr val="dk1"/>
                </a:solidFill>
              </a:rPr>
              <a:t>之間的生物影響和文化衝擊。因其自</a:t>
            </a:r>
            <a:r>
              <a:rPr b="1" lang="en" sz="2700">
                <a:solidFill>
                  <a:srgbClr val="FF0000"/>
                </a:solidFill>
              </a:rPr>
              <a:t>1492年</a:t>
            </a:r>
            <a:r>
              <a:rPr b="1" lang="en" sz="2700">
                <a:solidFill>
                  <a:schemeClr val="dk1"/>
                </a:solidFill>
              </a:rPr>
              <a:t>哥倫布「發現」美洲後一直進行，故命名為「哥倫布大交換」。維基百科</a:t>
            </a:r>
            <a:endParaRPr b="1" sz="2700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145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18-21題組</a:t>
            </a:r>
            <a:endParaRPr/>
          </a:p>
        </p:txBody>
      </p:sp>
      <p:sp>
        <p:nvSpPr>
          <p:cNvPr id="1273" name="Google Shape;1273;p145"/>
          <p:cNvSpPr txBox="1"/>
          <p:nvPr>
            <p:ph idx="1" type="body"/>
          </p:nvPr>
        </p:nvSpPr>
        <p:spPr>
          <a:xfrm>
            <a:off x="515975" y="1162375"/>
            <a:ext cx="7796100" cy="3719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1-2  標點符號</a:t>
            </a:r>
            <a:r>
              <a:rPr b="1" lang="en" sz="36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：──；</a:t>
            </a:r>
            <a:endParaRPr b="1" sz="3600"/>
          </a:p>
          <a:p>
            <a:pPr indent="-1778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b="1" lang="en">
                <a:solidFill>
                  <a:schemeClr val="dk1"/>
                </a:solidFill>
              </a:rPr>
              <a:t>第二段：「他在1597年寫道…… </a:t>
            </a:r>
            <a:r>
              <a:rPr b="1" lang="en" sz="2400">
                <a:solidFill>
                  <a:srgbClr val="FF0000"/>
                </a:solidFill>
              </a:rPr>
              <a:t>：</a:t>
            </a:r>
            <a:r>
              <a:rPr b="1" lang="en">
                <a:solidFill>
                  <a:schemeClr val="dk1"/>
                </a:solidFill>
              </a:rPr>
              <a:t>它的營養成分有限，不易甚至不利消化，</a:t>
            </a:r>
            <a:r>
              <a:rPr b="1" lang="en">
                <a:solidFill>
                  <a:srgbClr val="FF0000"/>
                </a:solidFill>
              </a:rPr>
              <a:t>比較</a:t>
            </a:r>
            <a:r>
              <a:rPr b="1" lang="en">
                <a:solidFill>
                  <a:schemeClr val="dk1"/>
                </a:solidFill>
              </a:rPr>
              <a:t>適合當豬食而不是給人食用。 」</a:t>
            </a:r>
            <a:endParaRPr b="1"/>
          </a:p>
          <a:p>
            <a:pPr indent="-1778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b="1" lang="en">
                <a:solidFill>
                  <a:schemeClr val="dk1"/>
                </a:solidFill>
              </a:rPr>
              <a:t>第三段：「我們姑且大膽猜測</a:t>
            </a:r>
            <a:r>
              <a:rPr b="1" lang="en" sz="2400">
                <a:solidFill>
                  <a:srgbClr val="FF0000"/>
                </a:solidFill>
              </a:rPr>
              <a:t>：</a:t>
            </a:r>
            <a:r>
              <a:rPr b="1" lang="en">
                <a:solidFill>
                  <a:schemeClr val="dk1"/>
                </a:solidFill>
              </a:rPr>
              <a:t>或許它曾在法國人口重新成長的過程扮演重要角色</a:t>
            </a:r>
            <a:r>
              <a:rPr b="1" lang="en" sz="2400">
                <a:solidFill>
                  <a:srgbClr val="FF0000"/>
                </a:solidFill>
              </a:rPr>
              <a:t>──</a:t>
            </a:r>
            <a:r>
              <a:rPr b="1" lang="en">
                <a:solidFill>
                  <a:schemeClr val="dk1"/>
                </a:solidFill>
              </a:rPr>
              <a:t>18世紀前數十年，法國人口曾明顯衰減。」</a:t>
            </a:r>
            <a:endParaRPr b="1">
              <a:solidFill>
                <a:schemeClr val="dk1"/>
              </a:solidFill>
            </a:endParaRPr>
          </a:p>
          <a:p>
            <a:pPr indent="-1778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b="1" lang="en">
                <a:solidFill>
                  <a:schemeClr val="dk1"/>
                </a:solidFill>
              </a:rPr>
              <a:t>第三段：「西班牙人口曾在17世紀減少，18世紀開始回增</a:t>
            </a:r>
            <a:r>
              <a:rPr b="1" lang="en" sz="2400">
                <a:solidFill>
                  <a:srgbClr val="FF0000"/>
                </a:solidFill>
              </a:rPr>
              <a:t>；</a:t>
            </a:r>
            <a:r>
              <a:rPr b="1" lang="en">
                <a:solidFill>
                  <a:schemeClr val="dk1"/>
                </a:solidFill>
              </a:rPr>
              <a:t>在波河谷地種植玉米的義大利，17世紀下半期人口也曾衰減，之後又回增。</a:t>
            </a:r>
            <a:r>
              <a:rPr b="1" lang="en">
                <a:solidFill>
                  <a:srgbClr val="FF0000"/>
                </a:solidFill>
              </a:rPr>
              <a:t> </a:t>
            </a:r>
            <a:r>
              <a:rPr b="1" lang="en">
                <a:solidFill>
                  <a:schemeClr val="dk1"/>
                </a:solidFill>
              </a:rPr>
              <a:t>」</a:t>
            </a:r>
            <a:endParaRPr b="1"/>
          </a:p>
          <a:p>
            <a:pPr indent="-1778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b="1" lang="en">
                <a:solidFill>
                  <a:schemeClr val="dk1"/>
                </a:solidFill>
              </a:rPr>
              <a:t>第五段：「順便一提</a:t>
            </a:r>
            <a:r>
              <a:rPr b="1" lang="en" sz="2400">
                <a:solidFill>
                  <a:srgbClr val="FF0000"/>
                </a:solidFill>
              </a:rPr>
              <a:t>：</a:t>
            </a:r>
            <a:r>
              <a:rPr b="1" lang="en">
                <a:solidFill>
                  <a:schemeClr val="dk1"/>
                </a:solidFill>
              </a:rPr>
              <a:t>奧拉撒奇農家菜園裡那一畦畦的青椒、番茄、四季豆、美國南瓜，應該會讓印地安老兄備感親切。 」</a:t>
            </a:r>
            <a:endParaRPr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274" name="Google Shape;1274;p145"/>
          <p:cNvSpPr/>
          <p:nvPr/>
        </p:nvSpPr>
        <p:spPr>
          <a:xfrm>
            <a:off x="0" y="13126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145"/>
          <p:cNvSpPr/>
          <p:nvPr/>
        </p:nvSpPr>
        <p:spPr>
          <a:xfrm>
            <a:off x="0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145"/>
          <p:cNvSpPr/>
          <p:nvPr/>
        </p:nvSpPr>
        <p:spPr>
          <a:xfrm>
            <a:off x="0" y="733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145"/>
          <p:cNvSpPr/>
          <p:nvPr/>
        </p:nvSpPr>
        <p:spPr>
          <a:xfrm>
            <a:off x="114300" y="1876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146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18-21題組</a:t>
            </a:r>
            <a:endParaRPr/>
          </a:p>
        </p:txBody>
      </p:sp>
      <p:sp>
        <p:nvSpPr>
          <p:cNvPr id="1283" name="Google Shape;1283;p146"/>
          <p:cNvSpPr txBox="1"/>
          <p:nvPr>
            <p:ph idx="1" type="body"/>
          </p:nvPr>
        </p:nvSpPr>
        <p:spPr>
          <a:xfrm>
            <a:off x="227534" y="1378350"/>
            <a:ext cx="8371233" cy="2652597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143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2400">
                <a:solidFill>
                  <a:srgbClr val="FF0000"/>
                </a:solidFill>
              </a:rPr>
              <a:t>1-4     邏輯字詞</a:t>
            </a:r>
            <a:endParaRPr b="1" sz="2400">
              <a:solidFill>
                <a:srgbClr val="FF0000"/>
              </a:solidFill>
            </a:endParaRPr>
          </a:p>
          <a:p>
            <a:pPr indent="-1143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2400">
                <a:solidFill>
                  <a:schemeClr val="dk1"/>
                </a:solidFill>
              </a:rPr>
              <a:t> 第一段：</a:t>
            </a:r>
            <a:r>
              <a:rPr b="1" lang="en" sz="2400">
                <a:solidFill>
                  <a:srgbClr val="FF0000"/>
                </a:solidFill>
              </a:rPr>
              <a:t>初</a:t>
            </a:r>
            <a:endParaRPr b="1" sz="2400">
              <a:solidFill>
                <a:srgbClr val="FF0000"/>
              </a:solidFill>
            </a:endParaRPr>
          </a:p>
          <a:p>
            <a:pPr indent="-1143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2400">
                <a:solidFill>
                  <a:schemeClr val="dk1"/>
                </a:solidFill>
              </a:rPr>
              <a:t>第二段：</a:t>
            </a:r>
            <a:r>
              <a:rPr b="1" lang="en" sz="2400">
                <a:solidFill>
                  <a:srgbClr val="FF0000"/>
                </a:solidFill>
              </a:rPr>
              <a:t>較晚、輕易判定、有限、比較</a:t>
            </a:r>
            <a:endParaRPr b="1" sz="2400"/>
          </a:p>
          <a:p>
            <a:pPr indent="-1143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2400">
                <a:solidFill>
                  <a:schemeClr val="dk1"/>
                </a:solidFill>
              </a:rPr>
              <a:t>第三段：</a:t>
            </a:r>
            <a:r>
              <a:rPr b="1" lang="en" sz="2400">
                <a:solidFill>
                  <a:srgbClr val="FF0000"/>
                </a:solidFill>
              </a:rPr>
              <a:t>大約、或許、重要、明顯、應該</a:t>
            </a:r>
            <a:endParaRPr b="1" sz="2400">
              <a:solidFill>
                <a:srgbClr val="FF0000"/>
              </a:solidFill>
            </a:endParaRPr>
          </a:p>
          <a:p>
            <a:pPr indent="-1143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2400">
                <a:solidFill>
                  <a:schemeClr val="dk1"/>
                </a:solidFill>
              </a:rPr>
              <a:t>第四段：</a:t>
            </a:r>
            <a:r>
              <a:rPr b="1" lang="en" sz="2400">
                <a:solidFill>
                  <a:srgbClr val="FF0000"/>
                </a:solidFill>
              </a:rPr>
              <a:t>重要性更勝於、以前、無幾乎不亞於、前者、後者</a:t>
            </a:r>
            <a:endParaRPr b="1" sz="2400"/>
          </a:p>
          <a:p>
            <a:pPr indent="-1143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2400">
                <a:solidFill>
                  <a:schemeClr val="dk1"/>
                </a:solidFill>
              </a:rPr>
              <a:t>  第五段：</a:t>
            </a:r>
            <a:r>
              <a:rPr b="1" lang="en" sz="2400">
                <a:solidFill>
                  <a:srgbClr val="FF0000"/>
                </a:solidFill>
              </a:rPr>
              <a:t>一起、比較、僅有、應該</a:t>
            </a:r>
            <a:endParaRPr b="1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147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18-21題組</a:t>
            </a:r>
            <a:endParaRPr/>
          </a:p>
        </p:txBody>
      </p:sp>
      <p:sp>
        <p:nvSpPr>
          <p:cNvPr id="1289" name="Google Shape;1289;p147"/>
          <p:cNvSpPr txBox="1"/>
          <p:nvPr>
            <p:ph idx="1" type="body"/>
          </p:nvPr>
        </p:nvSpPr>
        <p:spPr>
          <a:xfrm>
            <a:off x="514350" y="1547551"/>
            <a:ext cx="7796100" cy="3014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0160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1600">
                <a:solidFill>
                  <a:srgbClr val="FF0000"/>
                </a:solidFill>
              </a:rPr>
              <a:t>段落大意</a:t>
            </a:r>
            <a:endParaRPr b="1" sz="1600">
              <a:solidFill>
                <a:srgbClr val="FF0000"/>
              </a:solidFill>
            </a:endParaRPr>
          </a:p>
          <a:p>
            <a:pPr indent="-10160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2400">
                <a:solidFill>
                  <a:schemeClr val="dk1"/>
                </a:solidFill>
              </a:rPr>
              <a:t>第一段：美洲與玉米的關係、玉米的特性</a:t>
            </a:r>
            <a:endParaRPr b="1" sz="2400"/>
          </a:p>
          <a:p>
            <a:pPr indent="-1270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2400">
                <a:solidFill>
                  <a:schemeClr val="dk1"/>
                </a:solidFill>
              </a:rPr>
              <a:t>第二段：16世紀玉米在歐洲為豬食。</a:t>
            </a:r>
            <a:endParaRPr b="1" sz="2400"/>
          </a:p>
          <a:p>
            <a:pPr indent="-1270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2400">
                <a:solidFill>
                  <a:schemeClr val="dk1"/>
                </a:solidFill>
              </a:rPr>
              <a:t>第三段：17世紀玉米成為主食。後面則論述玉米和人口的關係。</a:t>
            </a:r>
            <a:endParaRPr b="1" sz="2400"/>
          </a:p>
          <a:p>
            <a:pPr indent="-1270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2400">
                <a:solidFill>
                  <a:schemeClr val="dk1"/>
                </a:solidFill>
              </a:rPr>
              <a:t>第四段：前面提及「玉米對東南歐的重要性</a:t>
            </a:r>
            <a:r>
              <a:rPr b="1" lang="en" sz="2400">
                <a:solidFill>
                  <a:srgbClr val="0070C0"/>
                </a:solidFill>
              </a:rPr>
              <a:t> </a:t>
            </a:r>
            <a:r>
              <a:rPr b="1" lang="en" sz="2400">
                <a:solidFill>
                  <a:schemeClr val="dk1"/>
                </a:solidFill>
              </a:rPr>
              <a:t>」，後面則論述羅馬尼亞是歐洲穀倉。</a:t>
            </a:r>
            <a:endParaRPr b="1" sz="2400"/>
          </a:p>
          <a:p>
            <a:pPr indent="-1270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2400">
                <a:solidFill>
                  <a:schemeClr val="dk1"/>
                </a:solidFill>
              </a:rPr>
              <a:t>第五段：承上段，提到塞爾維亞也有其他美洲食物。</a:t>
            </a:r>
            <a:endParaRPr b="1" sz="240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148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18-21題組</a:t>
            </a:r>
            <a:endParaRPr/>
          </a:p>
        </p:txBody>
      </p:sp>
      <p:sp>
        <p:nvSpPr>
          <p:cNvPr id="1295" name="Google Shape;1295;p148"/>
          <p:cNvSpPr txBox="1"/>
          <p:nvPr>
            <p:ph idx="1" type="body"/>
          </p:nvPr>
        </p:nvSpPr>
        <p:spPr>
          <a:xfrm>
            <a:off x="514350" y="1235025"/>
            <a:ext cx="7796100" cy="2796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8415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b="1" lang="en" sz="1800">
                <a:solidFill>
                  <a:schemeClr val="dk1"/>
                </a:solidFill>
              </a:rPr>
              <a:t>18.依據上文，下列關於歐洲人栽種玉米的敘述，最適當的是：</a:t>
            </a:r>
            <a:endParaRPr b="1"/>
          </a:p>
          <a:p>
            <a:pPr indent="-1841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900"/>
              <a:buChar char="•"/>
            </a:pPr>
            <a:r>
              <a:rPr b="1" lang="en" sz="1800">
                <a:solidFill>
                  <a:schemeClr val="dk1"/>
                </a:solidFill>
              </a:rPr>
              <a:t>(A)法國栽種成功後才傳入西班牙      </a:t>
            </a:r>
            <a:r>
              <a:rPr b="1" lang="en" sz="1800">
                <a:solidFill>
                  <a:srgbClr val="FF0000"/>
                </a:solidFill>
              </a:rPr>
              <a:t>(B)早年被認為較適合作為動物飼料</a:t>
            </a:r>
            <a:endParaRPr b="1"/>
          </a:p>
          <a:p>
            <a:pPr indent="-1841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900"/>
              <a:buChar char="•"/>
            </a:pPr>
            <a:r>
              <a:rPr b="1" lang="en" sz="1800">
                <a:solidFill>
                  <a:schemeClr val="dk1"/>
                </a:solidFill>
              </a:rPr>
              <a:t>(C)16世紀時已成為多數地區的主食 (D)羅馬尼亞由出口小麥轉為出口玉米</a:t>
            </a:r>
            <a:endParaRPr b="1" sz="1800"/>
          </a:p>
          <a:p>
            <a:pPr indent="-1841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900"/>
              <a:buChar char="•"/>
            </a:pPr>
            <a:r>
              <a:rPr b="1" lang="en" sz="1800">
                <a:solidFill>
                  <a:schemeClr val="dk1"/>
                </a:solidFill>
              </a:rPr>
              <a:t>根據1-2標點符號的第二段得知：「他在1597年寫道…… </a:t>
            </a:r>
            <a:r>
              <a:rPr b="1" lang="en" sz="1800">
                <a:solidFill>
                  <a:srgbClr val="FF0000"/>
                </a:solidFill>
              </a:rPr>
              <a:t>：</a:t>
            </a:r>
            <a:r>
              <a:rPr b="1" lang="en" sz="1800">
                <a:solidFill>
                  <a:schemeClr val="dk1"/>
                </a:solidFill>
              </a:rPr>
              <a:t>它的營養成分有限，不易甚至不利消化，</a:t>
            </a:r>
            <a:r>
              <a:rPr b="1" lang="en" sz="1800">
                <a:solidFill>
                  <a:srgbClr val="FF0000"/>
                </a:solidFill>
              </a:rPr>
              <a:t>比較</a:t>
            </a:r>
            <a:r>
              <a:rPr b="1" lang="en" sz="1800">
                <a:solidFill>
                  <a:schemeClr val="dk1"/>
                </a:solidFill>
              </a:rPr>
              <a:t>適合當豬食而不是給人食用。 」</a:t>
            </a:r>
            <a:endParaRPr b="1" sz="180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49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18-21題組</a:t>
            </a:r>
            <a:endParaRPr/>
          </a:p>
        </p:txBody>
      </p:sp>
      <p:sp>
        <p:nvSpPr>
          <p:cNvPr id="1301" name="Google Shape;1301;p149"/>
          <p:cNvSpPr txBox="1"/>
          <p:nvPr>
            <p:ph idx="1" type="body"/>
          </p:nvPr>
        </p:nvSpPr>
        <p:spPr>
          <a:xfrm>
            <a:off x="515975" y="1235025"/>
            <a:ext cx="7796100" cy="332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65925" lvl="0" marL="177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13"/>
              <a:buChar char="•"/>
            </a:pPr>
            <a:r>
              <a:rPr b="1" lang="en" sz="1737">
                <a:solidFill>
                  <a:schemeClr val="dk1"/>
                </a:solidFill>
              </a:rPr>
              <a:t>第19題：下列各圖中兩個變項所呈現的關係，最符合上文敘述的是：</a:t>
            </a:r>
            <a:endParaRPr b="1" sz="1237"/>
          </a:p>
          <a:p>
            <a:pPr indent="-38100" lvl="0" marL="1778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13"/>
              <a:buNone/>
            </a:pPr>
            <a:r>
              <a:t/>
            </a:r>
            <a:endParaRPr b="1" sz="1425"/>
          </a:p>
          <a:p>
            <a:pPr indent="0" lvl="0" marL="1778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938"/>
              <a:buNone/>
            </a:pPr>
            <a:r>
              <a:t/>
            </a:r>
            <a:endParaRPr b="1" sz="2112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1778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938"/>
              <a:buNone/>
            </a:pPr>
            <a:r>
              <a:t/>
            </a:r>
            <a:endParaRPr b="1" sz="2112">
              <a:latin typeface="DFKai-SB"/>
              <a:ea typeface="DFKai-SB"/>
              <a:cs typeface="DFKai-SB"/>
              <a:sym typeface="DFKai-SB"/>
            </a:endParaRPr>
          </a:p>
          <a:p>
            <a:pPr indent="-170656" lvl="0" marL="1778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88"/>
              <a:buChar char="•"/>
            </a:pPr>
            <a:r>
              <a:rPr b="1" lang="en" sz="1675">
                <a:solidFill>
                  <a:schemeClr val="dk1"/>
                </a:solidFill>
              </a:rPr>
              <a:t>根據第三段標點符號：「我們姑且大膽猜測：或許它曾在法國人口重新成長的過程扮演重要角色</a:t>
            </a:r>
            <a:r>
              <a:rPr b="1" lang="en" sz="1675">
                <a:solidFill>
                  <a:srgbClr val="FF0000"/>
                </a:solidFill>
              </a:rPr>
              <a:t>—</a:t>
            </a:r>
            <a:r>
              <a:rPr b="1" lang="en" sz="1675">
                <a:solidFill>
                  <a:schemeClr val="dk1"/>
                </a:solidFill>
              </a:rPr>
              <a:t>18世紀前數十年，法國人口曾明顯衰減。西班牙人口曾在17世紀減少，18世紀開始回增</a:t>
            </a:r>
            <a:r>
              <a:rPr b="1" lang="en" sz="1675">
                <a:solidFill>
                  <a:srgbClr val="FF0000"/>
                </a:solidFill>
              </a:rPr>
              <a:t>； </a:t>
            </a:r>
            <a:r>
              <a:rPr b="1" lang="en" sz="1675">
                <a:solidFill>
                  <a:srgbClr val="0070C0"/>
                </a:solidFill>
              </a:rPr>
              <a:t>/</a:t>
            </a:r>
            <a:r>
              <a:rPr b="1" lang="en" sz="1675">
                <a:solidFill>
                  <a:schemeClr val="dk1"/>
                </a:solidFill>
              </a:rPr>
              <a:t>在波河谷地種植玉米的義大利，17世紀下半期人口也曾衰減，之後又回增</a:t>
            </a:r>
            <a:r>
              <a:rPr b="1" lang="en" sz="1675">
                <a:solidFill>
                  <a:srgbClr val="FF0000"/>
                </a:solidFill>
              </a:rPr>
              <a:t>。</a:t>
            </a:r>
            <a:r>
              <a:rPr b="1" lang="en" sz="1675">
                <a:solidFill>
                  <a:schemeClr val="dk1"/>
                </a:solidFill>
              </a:rPr>
              <a:t>這些地中海區人口的消長，應該和玉米有關。」</a:t>
            </a:r>
            <a:endParaRPr b="1" sz="1675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302" name="Google Shape;1302;p149"/>
          <p:cNvSpPr/>
          <p:nvPr/>
        </p:nvSpPr>
        <p:spPr>
          <a:xfrm>
            <a:off x="0" y="13126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149"/>
          <p:cNvSpPr/>
          <p:nvPr/>
        </p:nvSpPr>
        <p:spPr>
          <a:xfrm>
            <a:off x="0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149"/>
          <p:cNvSpPr/>
          <p:nvPr/>
        </p:nvSpPr>
        <p:spPr>
          <a:xfrm>
            <a:off x="0" y="733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149"/>
          <p:cNvSpPr/>
          <p:nvPr/>
        </p:nvSpPr>
        <p:spPr>
          <a:xfrm>
            <a:off x="114300" y="1876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9題圖檔" id="1306" name="Google Shape;1306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540" y="1819079"/>
            <a:ext cx="6446782" cy="1292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"/>
          <p:cNvSpPr txBox="1"/>
          <p:nvPr>
            <p:ph idx="4294967295" type="ctrTitle"/>
          </p:nvPr>
        </p:nvSpPr>
        <p:spPr>
          <a:xfrm>
            <a:off x="1319850" y="775225"/>
            <a:ext cx="28575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</a:pPr>
            <a:r>
              <a:rPr b="0" i="0" lang="en" sz="3600" u="none" cap="none" strike="noStrike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rPr>
              <a:t>偷偷學習的貓</a:t>
            </a:r>
            <a:endParaRPr b="0" i="0" sz="3600" u="none" cap="none" strike="noStrike">
              <a:solidFill>
                <a:schemeClr val="accent6"/>
              </a:solidFill>
              <a:latin typeface="Damion"/>
              <a:ea typeface="Damion"/>
              <a:cs typeface="Damion"/>
              <a:sym typeface="Damion"/>
            </a:endParaRPr>
          </a:p>
        </p:txBody>
      </p:sp>
      <p:sp>
        <p:nvSpPr>
          <p:cNvPr id="307" name="Google Shape;307;p15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8" name="Google Shape;308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1825" y="1530325"/>
            <a:ext cx="28575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19850" y="1531025"/>
            <a:ext cx="2857500" cy="184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5"/>
          <p:cNvSpPr txBox="1"/>
          <p:nvPr>
            <p:ph idx="4294967295" type="ctrTitle"/>
          </p:nvPr>
        </p:nvSpPr>
        <p:spPr>
          <a:xfrm>
            <a:off x="4851825" y="775225"/>
            <a:ext cx="28575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</a:pPr>
            <a:r>
              <a:rPr b="0" i="0" lang="en" sz="3600" u="none" cap="none" strike="noStrike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rPr>
              <a:t>韓團BTS隊長</a:t>
            </a:r>
            <a:endParaRPr b="0" i="0" sz="3600" u="none" cap="none" strike="noStrike">
              <a:solidFill>
                <a:schemeClr val="accent6"/>
              </a:solidFill>
              <a:latin typeface="Damion"/>
              <a:ea typeface="Damion"/>
              <a:cs typeface="Damion"/>
              <a:sym typeface="Damion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150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18-21題組</a:t>
            </a:r>
            <a:endParaRPr/>
          </a:p>
        </p:txBody>
      </p:sp>
      <p:sp>
        <p:nvSpPr>
          <p:cNvPr id="1312" name="Google Shape;1312;p150"/>
          <p:cNvSpPr txBox="1"/>
          <p:nvPr>
            <p:ph idx="1" type="body"/>
          </p:nvPr>
        </p:nvSpPr>
        <p:spPr>
          <a:xfrm>
            <a:off x="514350" y="1235025"/>
            <a:ext cx="7796100" cy="3123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7018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80"/>
              <a:buChar char="•"/>
            </a:pPr>
            <a:r>
              <a:rPr b="1" lang="en" sz="1450">
                <a:solidFill>
                  <a:schemeClr val="dk1"/>
                </a:solidFill>
              </a:rPr>
              <a:t>20.依據上文，下列甲、乙兩項推斷，正確的是：</a:t>
            </a:r>
            <a:endParaRPr b="1" sz="1450"/>
          </a:p>
          <a:p>
            <a:pPr indent="-17018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80"/>
              <a:buChar char="•"/>
            </a:pPr>
            <a:r>
              <a:rPr b="1" lang="en" sz="1450">
                <a:solidFill>
                  <a:schemeClr val="dk1"/>
                </a:solidFill>
              </a:rPr>
              <a:t>甲、新大陸發現之前，歐洲人的餐桌上不會有玉米、馬鈴薯。</a:t>
            </a:r>
            <a:endParaRPr b="1" sz="1450"/>
          </a:p>
          <a:p>
            <a:pPr indent="-17018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80"/>
              <a:buChar char="•"/>
            </a:pPr>
            <a:r>
              <a:rPr b="1" lang="en" sz="1450">
                <a:solidFill>
                  <a:schemeClr val="dk1"/>
                </a:solidFill>
              </a:rPr>
              <a:t>乙、新大陸發現之後，美洲才開始種植青椒、番茄、四季豆。</a:t>
            </a:r>
            <a:endParaRPr b="1" sz="1450"/>
          </a:p>
          <a:p>
            <a:pPr indent="-17018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80"/>
              <a:buChar char="•"/>
            </a:pPr>
            <a:r>
              <a:rPr b="1" lang="en" sz="1450">
                <a:solidFill>
                  <a:schemeClr val="dk1"/>
                </a:solidFill>
              </a:rPr>
              <a:t>(A)甲、乙皆正確　　　　　　　　　　　　　</a:t>
            </a:r>
            <a:r>
              <a:rPr b="1" lang="en" sz="1450">
                <a:solidFill>
                  <a:srgbClr val="FF0000"/>
                </a:solidFill>
              </a:rPr>
              <a:t>　(B)甲正確，乙錯誤</a:t>
            </a:r>
            <a:endParaRPr b="1" sz="1450"/>
          </a:p>
          <a:p>
            <a:pPr indent="-17018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80"/>
              <a:buChar char="•"/>
            </a:pPr>
            <a:r>
              <a:rPr b="1" lang="en" sz="1450">
                <a:solidFill>
                  <a:schemeClr val="dk1"/>
                </a:solidFill>
              </a:rPr>
              <a:t>(C)甲、乙皆無法判斷　　　　　　　　　　　　(D)甲無法判斷，乙正確</a:t>
            </a:r>
            <a:endParaRPr b="1" sz="1450"/>
          </a:p>
          <a:p>
            <a:pPr indent="-17018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80"/>
              <a:buChar char="•"/>
            </a:pPr>
            <a:r>
              <a:rPr b="1" lang="en" sz="1450">
                <a:solidFill>
                  <a:schemeClr val="dk1"/>
                </a:solidFill>
              </a:rPr>
              <a:t>根據第一段一、二句「</a:t>
            </a:r>
            <a:r>
              <a:rPr b="1" lang="en" sz="1450">
                <a:solidFill>
                  <a:srgbClr val="FF0000"/>
                </a:solidFill>
              </a:rPr>
              <a:t>玉米</a:t>
            </a:r>
            <a:r>
              <a:rPr b="1" lang="en" sz="1450">
                <a:solidFill>
                  <a:schemeClr val="dk1"/>
                </a:solidFill>
              </a:rPr>
              <a:t>是</a:t>
            </a:r>
            <a:r>
              <a:rPr b="1" lang="en" sz="1450">
                <a:solidFill>
                  <a:srgbClr val="FF0000"/>
                </a:solidFill>
              </a:rPr>
              <a:t>印地安人</a:t>
            </a:r>
            <a:r>
              <a:rPr b="1" lang="en" sz="1450">
                <a:solidFill>
                  <a:schemeClr val="dk1"/>
                </a:solidFill>
              </a:rPr>
              <a:t>送給世界的禮物。</a:t>
            </a:r>
            <a:r>
              <a:rPr b="1" lang="en" sz="1450">
                <a:solidFill>
                  <a:srgbClr val="0070C0"/>
                </a:solidFill>
              </a:rPr>
              <a:t>/</a:t>
            </a:r>
            <a:r>
              <a:rPr b="1" lang="en" sz="1450">
                <a:solidFill>
                  <a:schemeClr val="dk1"/>
                </a:solidFill>
              </a:rPr>
              <a:t>歐洲人</a:t>
            </a:r>
            <a:r>
              <a:rPr b="1" lang="en" sz="1450">
                <a:solidFill>
                  <a:srgbClr val="FF0000"/>
                </a:solidFill>
              </a:rPr>
              <a:t>初</a:t>
            </a:r>
            <a:r>
              <a:rPr b="1" lang="en" sz="1450">
                <a:solidFill>
                  <a:schemeClr val="dk1"/>
                </a:solidFill>
              </a:rPr>
              <a:t>抵</a:t>
            </a:r>
            <a:r>
              <a:rPr b="1" lang="en" sz="1450">
                <a:solidFill>
                  <a:srgbClr val="FF0000"/>
                </a:solidFill>
              </a:rPr>
              <a:t>美洲</a:t>
            </a:r>
            <a:r>
              <a:rPr b="1" lang="en" sz="1450">
                <a:solidFill>
                  <a:schemeClr val="dk1"/>
                </a:solidFill>
              </a:rPr>
              <a:t>之際」得知甲正確</a:t>
            </a:r>
            <a:endParaRPr b="1" sz="1450"/>
          </a:p>
          <a:p>
            <a:pPr indent="-17018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80"/>
              <a:buChar char="•"/>
            </a:pPr>
            <a:r>
              <a:rPr b="1" lang="en" sz="1450">
                <a:solidFill>
                  <a:schemeClr val="dk1"/>
                </a:solidFill>
              </a:rPr>
              <a:t>根據第五段提到東南歐 的塞爾維亞也有其他美洲食物，可知乙錯誤，這些食物是由美洲傳至歐洲，時間應早於新大陸發現之前</a:t>
            </a:r>
            <a:endParaRPr b="1" sz="145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51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18-21題組</a:t>
            </a:r>
            <a:endParaRPr/>
          </a:p>
        </p:txBody>
      </p:sp>
      <p:sp>
        <p:nvSpPr>
          <p:cNvPr id="1318" name="Google Shape;1318;p151"/>
          <p:cNvSpPr txBox="1"/>
          <p:nvPr>
            <p:ph idx="1" type="body"/>
          </p:nvPr>
        </p:nvSpPr>
        <p:spPr>
          <a:xfrm>
            <a:off x="514350" y="1547547"/>
            <a:ext cx="7796100" cy="2483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1" lang="en" sz="1700">
                <a:solidFill>
                  <a:schemeClr val="dk1"/>
                </a:solidFill>
              </a:rPr>
              <a:t>21.上文最後一段</a:t>
            </a:r>
            <a:r>
              <a:rPr b="1" lang="en" sz="1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＿＿＿＿</a:t>
            </a:r>
            <a:r>
              <a:rPr b="1" lang="en" sz="1700">
                <a:solidFill>
                  <a:schemeClr val="dk1"/>
                </a:solidFill>
              </a:rPr>
              <a:t>內最適合填入的是：</a:t>
            </a:r>
            <a:endParaRPr b="1" sz="1700"/>
          </a:p>
          <a:p>
            <a:pPr indent="-1778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600"/>
              <a:buChar char="•"/>
            </a:pPr>
            <a:r>
              <a:rPr b="1" lang="en" sz="1700">
                <a:solidFill>
                  <a:schemeClr val="dk1"/>
                </a:solidFill>
              </a:rPr>
              <a:t>(A)玉米是國家主要出口穀類　　　　　　　　　</a:t>
            </a:r>
            <a:r>
              <a:rPr b="1" lang="en" sz="1700">
                <a:solidFill>
                  <a:srgbClr val="FF0000"/>
                </a:solidFill>
              </a:rPr>
              <a:t>(B)玉米產量比小麥高出很多</a:t>
            </a:r>
            <a:endParaRPr b="1" sz="1700"/>
          </a:p>
          <a:p>
            <a:pPr indent="-1778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600"/>
              <a:buChar char="•"/>
            </a:pPr>
            <a:r>
              <a:rPr b="1" lang="en" sz="1700">
                <a:solidFill>
                  <a:schemeClr val="dk1"/>
                </a:solidFill>
              </a:rPr>
              <a:t>(C)玉米可為小麥季預做準備　　　　　　　　　(D)玉米是印地安先祖所傳入</a:t>
            </a:r>
            <a:endParaRPr b="1" sz="1700"/>
          </a:p>
          <a:p>
            <a:pPr indent="-1778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600"/>
              <a:buChar char="•"/>
            </a:pPr>
            <a:r>
              <a:rPr b="1" lang="en" sz="1700">
                <a:solidFill>
                  <a:schemeClr val="dk1"/>
                </a:solidFill>
              </a:rPr>
              <a:t>根據第一段可知玉米單位面積的產量是小麥的二倍，由於產量大的緣故，協助了歐洲恢復人口成長。</a:t>
            </a:r>
            <a:endParaRPr b="1" sz="170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52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22-24題組</a:t>
            </a:r>
            <a:endParaRPr/>
          </a:p>
        </p:txBody>
      </p:sp>
      <p:sp>
        <p:nvSpPr>
          <p:cNvPr id="1324" name="Google Shape;1324;p152"/>
          <p:cNvSpPr txBox="1"/>
          <p:nvPr>
            <p:ph idx="1" type="body"/>
          </p:nvPr>
        </p:nvSpPr>
        <p:spPr>
          <a:xfrm>
            <a:off x="515982" y="1458532"/>
            <a:ext cx="7796100" cy="2306619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349248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500"/>
              <a:buChar char="•"/>
            </a:pPr>
            <a:r>
              <a:rPr b="1" lang="en" sz="3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1-1標題預測</a:t>
            </a:r>
            <a:endParaRPr b="1" sz="35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57187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5625"/>
              <a:buChar char="•"/>
            </a:pPr>
            <a:r>
              <a:rPr lang="en" sz="3600">
                <a:latin typeface="DFKai-SB"/>
                <a:ea typeface="DFKai-SB"/>
                <a:cs typeface="DFKai-SB"/>
                <a:sym typeface="DFKai-SB"/>
              </a:rPr>
              <a:t>科學工作者V.S.文學藝術工作者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325" name="Google Shape;1325;p152"/>
          <p:cNvSpPr/>
          <p:nvPr/>
        </p:nvSpPr>
        <p:spPr>
          <a:xfrm>
            <a:off x="0" y="13126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152"/>
          <p:cNvSpPr/>
          <p:nvPr/>
        </p:nvSpPr>
        <p:spPr>
          <a:xfrm>
            <a:off x="0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152"/>
          <p:cNvSpPr/>
          <p:nvPr/>
        </p:nvSpPr>
        <p:spPr>
          <a:xfrm>
            <a:off x="0" y="733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152"/>
          <p:cNvSpPr/>
          <p:nvPr/>
        </p:nvSpPr>
        <p:spPr>
          <a:xfrm>
            <a:off x="114300" y="1876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53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22-24題組</a:t>
            </a:r>
            <a:endParaRPr/>
          </a:p>
        </p:txBody>
      </p:sp>
      <p:sp>
        <p:nvSpPr>
          <p:cNvPr id="1334" name="Google Shape;1334;p153"/>
          <p:cNvSpPr txBox="1"/>
          <p:nvPr>
            <p:ph idx="1" type="body"/>
          </p:nvPr>
        </p:nvSpPr>
        <p:spPr>
          <a:xfrm>
            <a:off x="515982" y="1458532"/>
            <a:ext cx="7796100" cy="2306619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349248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500"/>
              <a:buChar char="•"/>
            </a:pPr>
            <a:r>
              <a:rPr b="1" lang="en" sz="3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1-2標點符號</a:t>
            </a:r>
            <a:r>
              <a:rPr b="1" lang="en" sz="36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？</a:t>
            </a:r>
            <a:r>
              <a:rPr lang="en" sz="36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「」（）……《》 </a:t>
            </a:r>
            <a:endParaRPr sz="36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335" name="Google Shape;1335;p153"/>
          <p:cNvSpPr/>
          <p:nvPr/>
        </p:nvSpPr>
        <p:spPr>
          <a:xfrm>
            <a:off x="0" y="13126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153"/>
          <p:cNvSpPr/>
          <p:nvPr/>
        </p:nvSpPr>
        <p:spPr>
          <a:xfrm>
            <a:off x="0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153"/>
          <p:cNvSpPr/>
          <p:nvPr/>
        </p:nvSpPr>
        <p:spPr>
          <a:xfrm>
            <a:off x="0" y="733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153"/>
          <p:cNvSpPr/>
          <p:nvPr/>
        </p:nvSpPr>
        <p:spPr>
          <a:xfrm>
            <a:off x="114300" y="1876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154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22-24題組</a:t>
            </a:r>
            <a:endParaRPr/>
          </a:p>
        </p:txBody>
      </p:sp>
      <p:sp>
        <p:nvSpPr>
          <p:cNvPr id="1344" name="Google Shape;1344;p154"/>
          <p:cNvSpPr txBox="1"/>
          <p:nvPr>
            <p:ph idx="1" type="body"/>
          </p:nvPr>
        </p:nvSpPr>
        <p:spPr>
          <a:xfrm>
            <a:off x="515982" y="1458532"/>
            <a:ext cx="7796100" cy="2727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17805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30"/>
              <a:buChar char="•"/>
            </a:pPr>
            <a:r>
              <a:rPr b="1" lang="en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1-4邏輯字詞</a:t>
            </a:r>
            <a:endParaRPr b="1" sz="2800">
              <a:latin typeface="DFKai-SB"/>
              <a:ea typeface="DFKai-SB"/>
              <a:cs typeface="DFKai-SB"/>
              <a:sym typeface="DFKai-SB"/>
            </a:endParaRPr>
          </a:p>
          <a:p>
            <a:pPr indent="-217805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30"/>
              <a:buChar char="•"/>
            </a:pPr>
            <a:r>
              <a:rPr b="1" lang="en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第一段：</a:t>
            </a:r>
            <a:r>
              <a:rPr b="1" lang="en" sz="2800">
                <a:solidFill>
                  <a:srgbClr val="FF0000"/>
                </a:solidFill>
              </a:rPr>
              <a:t>大多數、不應、只要、至於、無關、不僅、而且</a:t>
            </a:r>
            <a:endParaRPr b="1" sz="2800">
              <a:solidFill>
                <a:srgbClr val="FF0000"/>
              </a:solidFill>
            </a:endParaRPr>
          </a:p>
          <a:p>
            <a:pPr indent="-217805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30"/>
              <a:buChar char="•"/>
            </a:pPr>
            <a:r>
              <a:rPr b="1" lang="en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第二段：</a:t>
            </a:r>
            <a:r>
              <a:rPr b="1" lang="en" sz="2800">
                <a:solidFill>
                  <a:schemeClr val="dk1"/>
                </a:solidFill>
              </a:rPr>
              <a:t> </a:t>
            </a:r>
            <a:r>
              <a:rPr b="1" lang="en" sz="2800">
                <a:solidFill>
                  <a:srgbClr val="FF0000"/>
                </a:solidFill>
              </a:rPr>
              <a:t>完全不同、竟然、因為、如果、之上</a:t>
            </a:r>
            <a:endParaRPr b="1" sz="2800"/>
          </a:p>
          <a:p>
            <a:pPr indent="-217805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30"/>
              <a:buChar char="•"/>
            </a:pPr>
            <a:r>
              <a:rPr b="1" lang="en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第三段：</a:t>
            </a:r>
            <a:r>
              <a:rPr b="1" lang="en" sz="2800">
                <a:solidFill>
                  <a:schemeClr val="dk1"/>
                </a:solidFill>
              </a:rPr>
              <a:t> </a:t>
            </a:r>
            <a:r>
              <a:rPr b="1" lang="en" sz="2800">
                <a:solidFill>
                  <a:srgbClr val="FF0000"/>
                </a:solidFill>
              </a:rPr>
              <a:t>特別、至於、重要的是</a:t>
            </a:r>
            <a:endParaRPr b="1" sz="2800">
              <a:solidFill>
                <a:srgbClr val="FF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1345" name="Google Shape;1345;p154"/>
          <p:cNvSpPr/>
          <p:nvPr/>
        </p:nvSpPr>
        <p:spPr>
          <a:xfrm>
            <a:off x="0" y="13126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154"/>
          <p:cNvSpPr/>
          <p:nvPr/>
        </p:nvSpPr>
        <p:spPr>
          <a:xfrm>
            <a:off x="0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154"/>
          <p:cNvSpPr/>
          <p:nvPr/>
        </p:nvSpPr>
        <p:spPr>
          <a:xfrm>
            <a:off x="0" y="733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154"/>
          <p:cNvSpPr/>
          <p:nvPr/>
        </p:nvSpPr>
        <p:spPr>
          <a:xfrm>
            <a:off x="114300" y="1876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155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22-24題組</a:t>
            </a:r>
            <a:endParaRPr/>
          </a:p>
        </p:txBody>
      </p:sp>
      <p:sp>
        <p:nvSpPr>
          <p:cNvPr id="1354" name="Google Shape;1354;p155"/>
          <p:cNvSpPr txBox="1"/>
          <p:nvPr>
            <p:ph idx="1" type="body"/>
          </p:nvPr>
        </p:nvSpPr>
        <p:spPr>
          <a:xfrm>
            <a:off x="515982" y="1458532"/>
            <a:ext cx="7796100" cy="2727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92500" lnSpcReduction="10000"/>
          </a:bodyPr>
          <a:lstStyle/>
          <a:p>
            <a:pPr indent="-323054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57142"/>
              <a:buChar char="•"/>
            </a:pPr>
            <a:r>
              <a:rPr b="1" lang="en" sz="3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1-3上文預測下文、</a:t>
            </a:r>
            <a:r>
              <a:rPr b="1" lang="en" sz="35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段落大意</a:t>
            </a:r>
            <a:endParaRPr b="1" sz="35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23054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57142"/>
              <a:buChar char="•"/>
            </a:pPr>
            <a:r>
              <a:rPr b="1" lang="en" sz="3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第一段：</a:t>
            </a:r>
            <a:r>
              <a:rPr b="1" lang="en" sz="3600">
                <a:solidFill>
                  <a:srgbClr val="FF0000"/>
                </a:solidFill>
              </a:rPr>
              <a:t>科學工作者</a:t>
            </a:r>
            <a:r>
              <a:rPr b="1" lang="en" sz="3600">
                <a:solidFill>
                  <a:schemeClr val="dk1"/>
                </a:solidFill>
              </a:rPr>
              <a:t>：重物</a:t>
            </a:r>
            <a:endParaRPr b="1" sz="3600">
              <a:solidFill>
                <a:schemeClr val="dk1"/>
              </a:solidFill>
            </a:endParaRPr>
          </a:p>
          <a:p>
            <a:pPr indent="-340677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61111"/>
              <a:buChar char="•"/>
            </a:pPr>
            <a:r>
              <a:rPr b="1" lang="en" sz="36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第二段：</a:t>
            </a:r>
            <a:r>
              <a:rPr b="1" lang="en" sz="3600">
                <a:solidFill>
                  <a:srgbClr val="FF0000"/>
                </a:solidFill>
              </a:rPr>
              <a:t>文學藝術工作者</a:t>
            </a:r>
            <a:r>
              <a:rPr b="1" lang="en" sz="3600">
                <a:solidFill>
                  <a:schemeClr val="dk1"/>
                </a:solidFill>
              </a:rPr>
              <a:t>：</a:t>
            </a:r>
            <a:r>
              <a:rPr b="1" lang="en" sz="3600"/>
              <a:t>重人</a:t>
            </a:r>
            <a:endParaRPr b="1" sz="3600">
              <a:solidFill>
                <a:schemeClr val="dk1"/>
              </a:solidFill>
            </a:endParaRPr>
          </a:p>
          <a:p>
            <a:pPr indent="-340677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61111"/>
              <a:buChar char="•"/>
            </a:pPr>
            <a:r>
              <a:rPr b="1" lang="en" sz="36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第三段：</a:t>
            </a:r>
            <a:r>
              <a:rPr b="1" lang="en" sz="36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rPr>
              <a:t>作者學科學卻重人</a:t>
            </a:r>
            <a:endParaRPr b="1" sz="3500">
              <a:solidFill>
                <a:schemeClr val="dk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1355" name="Google Shape;1355;p155"/>
          <p:cNvSpPr/>
          <p:nvPr/>
        </p:nvSpPr>
        <p:spPr>
          <a:xfrm>
            <a:off x="0" y="13126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155"/>
          <p:cNvSpPr/>
          <p:nvPr/>
        </p:nvSpPr>
        <p:spPr>
          <a:xfrm>
            <a:off x="0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155"/>
          <p:cNvSpPr/>
          <p:nvPr/>
        </p:nvSpPr>
        <p:spPr>
          <a:xfrm>
            <a:off x="0" y="733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155"/>
          <p:cNvSpPr/>
          <p:nvPr/>
        </p:nvSpPr>
        <p:spPr>
          <a:xfrm>
            <a:off x="114300" y="1876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56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22-24題組</a:t>
            </a:r>
            <a:endParaRPr/>
          </a:p>
        </p:txBody>
      </p:sp>
      <p:sp>
        <p:nvSpPr>
          <p:cNvPr id="1364" name="Google Shape;1364;p156"/>
          <p:cNvSpPr txBox="1"/>
          <p:nvPr>
            <p:ph idx="1" type="body"/>
          </p:nvPr>
        </p:nvSpPr>
        <p:spPr>
          <a:xfrm>
            <a:off x="515975" y="1458524"/>
            <a:ext cx="7796100" cy="3234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5875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b="1" lang="en" sz="1400">
                <a:solidFill>
                  <a:schemeClr val="dk1"/>
                </a:solidFill>
              </a:rPr>
              <a:t>22.	下列關於上文「」所強調的意思，說明最適當的是：</a:t>
            </a:r>
            <a:endParaRPr b="1" sz="1100"/>
          </a:p>
          <a:p>
            <a:pPr indent="-1587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500"/>
              <a:buChar char="•"/>
            </a:pPr>
            <a:r>
              <a:rPr b="1" lang="en" sz="1400">
                <a:solidFill>
                  <a:schemeClr val="dk1"/>
                </a:solidFill>
              </a:rPr>
              <a:t>(A)有一種相當「疏離」的關係：強調一般人不易理解科學知識</a:t>
            </a:r>
            <a:endParaRPr b="1" sz="1100"/>
          </a:p>
          <a:p>
            <a:pPr indent="-1587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500"/>
              <a:buChar char="•"/>
            </a:pPr>
            <a:r>
              <a:rPr b="1" lang="en" sz="1400">
                <a:solidFill>
                  <a:schemeClr val="dk1"/>
                </a:solidFill>
              </a:rPr>
              <a:t>(B)而且是「搞錯了方向」：強調科學人才的培育應重視基礎研究</a:t>
            </a:r>
            <a:endParaRPr b="1" sz="1100"/>
          </a:p>
          <a:p>
            <a:pPr indent="-1587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500"/>
              <a:buChar char="•"/>
            </a:pPr>
            <a:r>
              <a:rPr b="1" lang="en" sz="1400">
                <a:solidFill>
                  <a:srgbClr val="FF0000"/>
                </a:solidFill>
              </a:rPr>
              <a:t>(C)成了「他跟氧氣」的關係：強調科學家的貢獻常取代對科學家的認識</a:t>
            </a:r>
            <a:endParaRPr b="1" sz="1100"/>
          </a:p>
          <a:p>
            <a:pPr indent="-1587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500"/>
              <a:buChar char="•"/>
            </a:pPr>
            <a:r>
              <a:rPr b="1" lang="en" sz="1400">
                <a:solidFill>
                  <a:schemeClr val="dk1"/>
                </a:solidFill>
              </a:rPr>
              <a:t>(D)轉而研究曹雪芹「這個人」：強調《紅樓夢》研究的真正核心課題所在</a:t>
            </a:r>
            <a:endParaRPr b="1" sz="1400"/>
          </a:p>
          <a:p>
            <a:pPr indent="-1587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500"/>
              <a:buChar char="•"/>
            </a:pPr>
            <a:r>
              <a:rPr b="1" lang="en" sz="14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rPr>
              <a:t>可根據第一段結論：</a:t>
            </a:r>
            <a:r>
              <a:rPr b="1" lang="en" sz="1400">
                <a:solidFill>
                  <a:schemeClr val="dk1"/>
                </a:solidFill>
              </a:rPr>
              <a:t>「人」與「人」的關係在不知不覺間被「人」與「物」的關係所取代。</a:t>
            </a:r>
            <a:endParaRPr b="1" sz="1400">
              <a:solidFill>
                <a:schemeClr val="dk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1365" name="Google Shape;1365;p156"/>
          <p:cNvSpPr/>
          <p:nvPr/>
        </p:nvSpPr>
        <p:spPr>
          <a:xfrm>
            <a:off x="0" y="13126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156"/>
          <p:cNvSpPr/>
          <p:nvPr/>
        </p:nvSpPr>
        <p:spPr>
          <a:xfrm>
            <a:off x="0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156"/>
          <p:cNvSpPr/>
          <p:nvPr/>
        </p:nvSpPr>
        <p:spPr>
          <a:xfrm>
            <a:off x="0" y="733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156"/>
          <p:cNvSpPr/>
          <p:nvPr/>
        </p:nvSpPr>
        <p:spPr>
          <a:xfrm>
            <a:off x="114300" y="1876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157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22-24題組</a:t>
            </a:r>
            <a:endParaRPr/>
          </a:p>
        </p:txBody>
      </p:sp>
      <p:sp>
        <p:nvSpPr>
          <p:cNvPr id="1374" name="Google Shape;1374;p157"/>
          <p:cNvSpPr txBox="1"/>
          <p:nvPr>
            <p:ph idx="1" type="body"/>
          </p:nvPr>
        </p:nvSpPr>
        <p:spPr>
          <a:xfrm>
            <a:off x="514350" y="1293150"/>
            <a:ext cx="7796100" cy="313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5875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b="1" lang="en" sz="1400">
                <a:solidFill>
                  <a:schemeClr val="dk1"/>
                </a:solidFill>
              </a:rPr>
              <a:t>23.關於科學工作者和文學藝術工作者的差異，最符合上文觀點的是：</a:t>
            </a:r>
            <a:endParaRPr b="1" sz="1100"/>
          </a:p>
          <a:p>
            <a:pPr indent="-1587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500"/>
              <a:buChar char="•"/>
            </a:pPr>
            <a:r>
              <a:rPr b="1" lang="en" sz="1400">
                <a:solidFill>
                  <a:schemeClr val="dk1"/>
                </a:solidFill>
              </a:rPr>
              <a:t>(A)文學藝術工作者敬重前輩大師，科學工作者通常不然</a:t>
            </a:r>
            <a:endParaRPr b="1" sz="1100"/>
          </a:p>
          <a:p>
            <a:pPr indent="-1587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500"/>
              <a:buChar char="•"/>
            </a:pPr>
            <a:r>
              <a:rPr b="1" lang="en" sz="1400">
                <a:solidFill>
                  <a:schemeClr val="dk1"/>
                </a:solidFill>
              </a:rPr>
              <a:t>(B)科學工作者追求以「物」取代「人」，文學藝術工作者通常不然</a:t>
            </a:r>
            <a:endParaRPr b="1" sz="1100"/>
          </a:p>
          <a:p>
            <a:pPr indent="-1587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500"/>
              <a:buChar char="•"/>
            </a:pPr>
            <a:r>
              <a:rPr b="1" lang="en" sz="1400">
                <a:solidFill>
                  <a:schemeClr val="dk1"/>
                </a:solidFill>
              </a:rPr>
              <a:t>(C)科學工作者注重「創造物」的客觀考證，文學藝術工作者通常不然</a:t>
            </a:r>
            <a:endParaRPr b="1" sz="1100"/>
          </a:p>
          <a:p>
            <a:pPr indent="-1587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500"/>
              <a:buChar char="•"/>
            </a:pPr>
            <a:r>
              <a:rPr b="1" lang="en" sz="1400">
                <a:solidFill>
                  <a:srgbClr val="FF0000"/>
                </a:solidFill>
              </a:rPr>
              <a:t>(D)文學藝術工作者留意「創造者」的創作心靈活動，科學工作者通常不然</a:t>
            </a:r>
            <a:endParaRPr b="1" sz="1400">
              <a:solidFill>
                <a:srgbClr val="FF0000"/>
              </a:solidFill>
            </a:endParaRPr>
          </a:p>
          <a:p>
            <a:pPr indent="-1587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500"/>
              <a:buChar char="•"/>
            </a:pPr>
            <a:r>
              <a:rPr b="1" lang="en" sz="1400">
                <a:solidFill>
                  <a:schemeClr val="dk1"/>
                </a:solidFill>
              </a:rPr>
              <a:t>可根據「</a:t>
            </a:r>
            <a:r>
              <a:rPr b="1" lang="en" sz="1400">
                <a:solidFill>
                  <a:srgbClr val="FF0000"/>
                </a:solidFill>
              </a:rPr>
              <a:t>分類</a:t>
            </a:r>
            <a:r>
              <a:rPr b="1" lang="en" sz="1400">
                <a:solidFill>
                  <a:schemeClr val="dk1"/>
                </a:solidFill>
              </a:rPr>
              <a:t>」得此結論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158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22-24題組</a:t>
            </a:r>
            <a:endParaRPr/>
          </a:p>
        </p:txBody>
      </p:sp>
      <p:sp>
        <p:nvSpPr>
          <p:cNvPr id="1380" name="Google Shape;1380;p158"/>
          <p:cNvSpPr txBox="1"/>
          <p:nvPr>
            <p:ph idx="1" type="body"/>
          </p:nvPr>
        </p:nvSpPr>
        <p:spPr>
          <a:xfrm>
            <a:off x="514350" y="1547551"/>
            <a:ext cx="7796100" cy="2971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">
                <a:solidFill>
                  <a:schemeClr val="dk1"/>
                </a:solidFill>
              </a:rPr>
              <a:t>24.今年是工業革命代表人物瓦特（JAMES WATT）逝世200周年，下列是某高中紀念展覽的內容，其中與作者期待參加的「相對論之旅」理念最接近的選項是：甲、「瓦特」是國際單位制的功率單位    乙、瓦特是蘇格蘭造船</a:t>
            </a:r>
            <a:r>
              <a:rPr b="1" lang="en">
                <a:solidFill>
                  <a:srgbClr val="FF0000"/>
                </a:solidFill>
              </a:rPr>
              <a:t>工人之子    </a:t>
            </a:r>
            <a:r>
              <a:rPr b="1" lang="en">
                <a:solidFill>
                  <a:schemeClr val="dk1"/>
                </a:solidFill>
              </a:rPr>
              <a:t>丙、瓦特在格拉斯哥大學開的</a:t>
            </a:r>
            <a:r>
              <a:rPr b="1" lang="en">
                <a:solidFill>
                  <a:srgbClr val="FF0000"/>
                </a:solidFill>
              </a:rPr>
              <a:t>小修理店    </a:t>
            </a:r>
            <a:r>
              <a:rPr b="1" lang="en">
                <a:solidFill>
                  <a:schemeClr val="dk1"/>
                </a:solidFill>
              </a:rPr>
              <a:t>丁、瓦特設計的蒸汽機運轉模型   戊、瓦特與英格蘭製造商</a:t>
            </a:r>
            <a:r>
              <a:rPr b="1" lang="en">
                <a:solidFill>
                  <a:srgbClr val="FF0000"/>
                </a:solidFill>
              </a:rPr>
              <a:t>博爾頓</a:t>
            </a:r>
            <a:r>
              <a:rPr b="1" lang="en">
                <a:solidFill>
                  <a:schemeClr val="dk1"/>
                </a:solidFill>
              </a:rPr>
              <a:t>長期合作    己、瓦特如何阻止</a:t>
            </a:r>
            <a:r>
              <a:rPr b="1" lang="en">
                <a:solidFill>
                  <a:srgbClr val="FF0000"/>
                </a:solidFill>
              </a:rPr>
              <a:t>他人</a:t>
            </a:r>
            <a:r>
              <a:rPr b="1" lang="en">
                <a:solidFill>
                  <a:schemeClr val="dk1"/>
                </a:solidFill>
              </a:rPr>
              <a:t>獲得專利</a:t>
            </a:r>
            <a:endParaRPr b="1"/>
          </a:p>
          <a:p>
            <a:pPr indent="-1778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b="1" lang="en">
                <a:solidFill>
                  <a:schemeClr val="dk1"/>
                </a:solidFill>
              </a:rPr>
              <a:t>(A)甲乙丙戊</a:t>
            </a:r>
            <a:r>
              <a:rPr b="1" lang="en">
                <a:solidFill>
                  <a:srgbClr val="FF0000"/>
                </a:solidFill>
              </a:rPr>
              <a:t>	    (B)乙丙戊己    </a:t>
            </a:r>
            <a:r>
              <a:rPr b="1" lang="en">
                <a:solidFill>
                  <a:schemeClr val="dk1"/>
                </a:solidFill>
              </a:rPr>
              <a:t>(C)甲丁戊己    (D)乙丙丁己</a:t>
            </a:r>
            <a:endParaRPr b="1"/>
          </a:p>
          <a:p>
            <a:pPr indent="-18415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900"/>
              <a:buChar char="•"/>
            </a:pPr>
            <a:r>
              <a:rPr b="1" lang="en" sz="1800">
                <a:solidFill>
                  <a:schemeClr val="dk1"/>
                </a:solidFill>
              </a:rPr>
              <a:t>可根據第三段邏輯字詞中「</a:t>
            </a:r>
            <a:r>
              <a:rPr b="1" lang="en" sz="1800">
                <a:solidFill>
                  <a:srgbClr val="FF0000"/>
                </a:solidFill>
              </a:rPr>
              <a:t>重要的是</a:t>
            </a:r>
            <a:r>
              <a:rPr b="1" lang="en" sz="1800">
                <a:solidFill>
                  <a:schemeClr val="dk1"/>
                </a:solidFill>
              </a:rPr>
              <a:t>它所代表的人味和精神。」找出與「創造者」的生平有關的項目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59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28-30題組</a:t>
            </a:r>
            <a:endParaRPr/>
          </a:p>
        </p:txBody>
      </p:sp>
      <p:sp>
        <p:nvSpPr>
          <p:cNvPr id="1386" name="Google Shape;1386;p159"/>
          <p:cNvSpPr txBox="1"/>
          <p:nvPr>
            <p:ph idx="1" type="body"/>
          </p:nvPr>
        </p:nvSpPr>
        <p:spPr>
          <a:xfrm>
            <a:off x="515982" y="1458532"/>
            <a:ext cx="7796100" cy="2306619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349248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500"/>
              <a:buChar char="•"/>
            </a:pPr>
            <a:r>
              <a:rPr b="1" lang="en" sz="3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1-1標題預測</a:t>
            </a:r>
            <a:endParaRPr b="1" sz="35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59226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657"/>
              <a:buChar char="•"/>
            </a:pPr>
            <a:r>
              <a:rPr lang="en" sz="36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羅大佑與李宗盛的比較</a:t>
            </a:r>
            <a:endParaRPr b="1" sz="36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387" name="Google Shape;1387;p159"/>
          <p:cNvSpPr/>
          <p:nvPr/>
        </p:nvSpPr>
        <p:spPr>
          <a:xfrm>
            <a:off x="0" y="13126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159"/>
          <p:cNvSpPr/>
          <p:nvPr/>
        </p:nvSpPr>
        <p:spPr>
          <a:xfrm>
            <a:off x="0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159"/>
          <p:cNvSpPr/>
          <p:nvPr/>
        </p:nvSpPr>
        <p:spPr>
          <a:xfrm>
            <a:off x="0" y="733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159"/>
          <p:cNvSpPr/>
          <p:nvPr/>
        </p:nvSpPr>
        <p:spPr>
          <a:xfrm>
            <a:off x="114300" y="1876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請完成表格</a:t>
            </a:r>
            <a:endParaRPr sz="3600"/>
          </a:p>
        </p:txBody>
      </p:sp>
      <p:sp>
        <p:nvSpPr>
          <p:cNvPr id="316" name="Google Shape;316;p16"/>
          <p:cNvSpPr txBox="1"/>
          <p:nvPr>
            <p:ph idx="1" type="body"/>
          </p:nvPr>
        </p:nvSpPr>
        <p:spPr>
          <a:xfrm>
            <a:off x="682350" y="1003700"/>
            <a:ext cx="77982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3810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200"/>
          </a:p>
        </p:txBody>
      </p:sp>
      <p:sp>
        <p:nvSpPr>
          <p:cNvPr id="317" name="Google Shape;317;p1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18" name="Google Shape;318;p16"/>
          <p:cNvGraphicFramePr/>
          <p:nvPr/>
        </p:nvGraphicFramePr>
        <p:xfrm>
          <a:off x="961950" y="92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{D73F167E-494A-4CFE-98D6-EE85B36C031D}</a:tableStyleId>
              </a:tblPr>
              <a:tblGrid>
                <a:gridCol w="1809750"/>
                <a:gridCol w="1109525"/>
                <a:gridCol w="1068350"/>
                <a:gridCol w="325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" sz="36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主角</a:t>
                      </a:r>
                      <a:endParaRPr sz="36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" sz="36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動機</a:t>
                      </a:r>
                      <a:endParaRPr sz="36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" sz="36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方法</a:t>
                      </a:r>
                      <a:endParaRPr sz="36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" sz="36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學習風格類型</a:t>
                      </a:r>
                      <a:endParaRPr sz="36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" sz="36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豬</a:t>
                      </a:r>
                      <a:endParaRPr sz="36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" sz="36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吳承儒</a:t>
                      </a:r>
                      <a:endParaRPr sz="36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" sz="36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BTS隊長</a:t>
                      </a:r>
                      <a:endParaRPr sz="36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" sz="36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貓</a:t>
                      </a:r>
                      <a:endParaRPr sz="36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160"/>
          <p:cNvSpPr txBox="1"/>
          <p:nvPr>
            <p:ph type="title"/>
          </p:nvPr>
        </p:nvSpPr>
        <p:spPr>
          <a:xfrm>
            <a:off x="515851" y="514350"/>
            <a:ext cx="77961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28-30題組</a:t>
            </a:r>
            <a:endParaRPr/>
          </a:p>
        </p:txBody>
      </p:sp>
      <p:sp>
        <p:nvSpPr>
          <p:cNvPr id="1396" name="Google Shape;1396;p160"/>
          <p:cNvSpPr txBox="1"/>
          <p:nvPr>
            <p:ph idx="1" type="body"/>
          </p:nvPr>
        </p:nvSpPr>
        <p:spPr>
          <a:xfrm>
            <a:off x="515982" y="1458532"/>
            <a:ext cx="7796100" cy="2306619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349248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500"/>
              <a:buChar char="•"/>
            </a:pPr>
            <a:r>
              <a:rPr b="1" lang="en" sz="3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1-2標點符號</a:t>
            </a:r>
            <a:r>
              <a:rPr lang="en" sz="36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「」《》 </a:t>
            </a:r>
            <a:endParaRPr sz="36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397" name="Google Shape;1397;p160"/>
          <p:cNvSpPr/>
          <p:nvPr/>
        </p:nvSpPr>
        <p:spPr>
          <a:xfrm>
            <a:off x="0" y="13126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160"/>
          <p:cNvSpPr/>
          <p:nvPr/>
        </p:nvSpPr>
        <p:spPr>
          <a:xfrm>
            <a:off x="0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160"/>
          <p:cNvSpPr/>
          <p:nvPr/>
        </p:nvSpPr>
        <p:spPr>
          <a:xfrm>
            <a:off x="0" y="733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160"/>
          <p:cNvSpPr/>
          <p:nvPr/>
        </p:nvSpPr>
        <p:spPr>
          <a:xfrm>
            <a:off x="114300" y="1876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161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28-30題組</a:t>
            </a:r>
            <a:endParaRPr/>
          </a:p>
        </p:txBody>
      </p:sp>
      <p:sp>
        <p:nvSpPr>
          <p:cNvPr id="1406" name="Google Shape;1406;p161"/>
          <p:cNvSpPr txBox="1"/>
          <p:nvPr>
            <p:ph idx="1" type="body"/>
          </p:nvPr>
        </p:nvSpPr>
        <p:spPr>
          <a:xfrm>
            <a:off x="514350" y="1220500"/>
            <a:ext cx="7796100" cy="3065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b="1" lang="en" sz="2800">
                <a:solidFill>
                  <a:schemeClr val="dk1"/>
                </a:solidFill>
              </a:rPr>
              <a:t>1-4邏輯字詞</a:t>
            </a:r>
            <a:endParaRPr b="1" sz="2800"/>
          </a:p>
          <a:p>
            <a:pPr indent="-1778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3400"/>
              <a:buChar char="•"/>
            </a:pPr>
            <a:r>
              <a:rPr b="1" lang="en" sz="2800">
                <a:solidFill>
                  <a:schemeClr val="dk1"/>
                </a:solidFill>
              </a:rPr>
              <a:t>第一段：</a:t>
            </a:r>
            <a:r>
              <a:rPr b="1" lang="en" sz="2800">
                <a:solidFill>
                  <a:srgbClr val="FF0000"/>
                </a:solidFill>
              </a:rPr>
              <a:t>所有、極為在意、必須</a:t>
            </a:r>
            <a:endParaRPr b="1" sz="2800"/>
          </a:p>
          <a:p>
            <a:pPr indent="-1778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3400"/>
              <a:buChar char="•"/>
            </a:pPr>
            <a:r>
              <a:rPr b="1" lang="en" sz="2800">
                <a:solidFill>
                  <a:schemeClr val="dk1"/>
                </a:solidFill>
              </a:rPr>
              <a:t>第二段：</a:t>
            </a:r>
            <a:r>
              <a:rPr b="1" lang="en" sz="2800">
                <a:solidFill>
                  <a:srgbClr val="FF0000"/>
                </a:solidFill>
              </a:rPr>
              <a:t>總能、獨特、少見</a:t>
            </a:r>
            <a:endParaRPr b="1" sz="2800"/>
          </a:p>
          <a:p>
            <a:pPr indent="-1778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3400"/>
              <a:buChar char="•"/>
            </a:pPr>
            <a:r>
              <a:rPr b="1" lang="en" sz="2800">
                <a:solidFill>
                  <a:schemeClr val="dk1"/>
                </a:solidFill>
              </a:rPr>
              <a:t>第三段：</a:t>
            </a:r>
            <a:r>
              <a:rPr b="1" lang="en" sz="2800">
                <a:solidFill>
                  <a:srgbClr val="FF0000"/>
                </a:solidFill>
              </a:rPr>
              <a:t>始終、都滿是</a:t>
            </a:r>
            <a:r>
              <a:rPr b="1" lang="en" sz="2800">
                <a:solidFill>
                  <a:schemeClr val="dk1"/>
                </a:solidFill>
              </a:rPr>
              <a:t>、</a:t>
            </a:r>
            <a:r>
              <a:rPr b="1" lang="en" sz="2800">
                <a:solidFill>
                  <a:srgbClr val="FF0000"/>
                </a:solidFill>
              </a:rPr>
              <a:t>則擅長、則幾乎都是、只、才能</a:t>
            </a:r>
            <a:endParaRPr b="1" sz="280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162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28-30題組</a:t>
            </a:r>
            <a:endParaRPr/>
          </a:p>
        </p:txBody>
      </p:sp>
      <p:sp>
        <p:nvSpPr>
          <p:cNvPr id="1412" name="Google Shape;1412;p162"/>
          <p:cNvSpPr txBox="1"/>
          <p:nvPr>
            <p:ph idx="1" type="body"/>
          </p:nvPr>
        </p:nvSpPr>
        <p:spPr>
          <a:xfrm>
            <a:off x="515982" y="1458532"/>
            <a:ext cx="7962096" cy="2727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349248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500"/>
              <a:buChar char="•"/>
            </a:pPr>
            <a:r>
              <a:rPr b="1" lang="en" sz="3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1-3上文預測下文、</a:t>
            </a:r>
            <a:r>
              <a:rPr b="1" lang="en" sz="35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段落大意</a:t>
            </a:r>
            <a:endParaRPr b="1" sz="35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683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32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一、羅大佑黑潮時期</a:t>
            </a:r>
            <a:endParaRPr/>
          </a:p>
          <a:p>
            <a:pPr indent="-3683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32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二、李宗盛校園民歌</a:t>
            </a:r>
            <a:endParaRPr/>
          </a:p>
          <a:p>
            <a:pPr indent="-3683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32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三、羅大佑與李宗盛比較：時代v.s.個人</a:t>
            </a:r>
            <a:endParaRPr b="1" sz="32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413" name="Google Shape;1413;p162"/>
          <p:cNvSpPr/>
          <p:nvPr/>
        </p:nvSpPr>
        <p:spPr>
          <a:xfrm>
            <a:off x="0" y="13126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162"/>
          <p:cNvSpPr/>
          <p:nvPr/>
        </p:nvSpPr>
        <p:spPr>
          <a:xfrm>
            <a:off x="0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162"/>
          <p:cNvSpPr/>
          <p:nvPr/>
        </p:nvSpPr>
        <p:spPr>
          <a:xfrm>
            <a:off x="0" y="733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162"/>
          <p:cNvSpPr/>
          <p:nvPr/>
        </p:nvSpPr>
        <p:spPr>
          <a:xfrm>
            <a:off x="114300" y="187646"/>
            <a:ext cx="15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mpact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163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28-30題組</a:t>
            </a:r>
            <a:endParaRPr/>
          </a:p>
        </p:txBody>
      </p:sp>
      <p:sp>
        <p:nvSpPr>
          <p:cNvPr id="1422" name="Google Shape;1422;p163"/>
          <p:cNvSpPr txBox="1"/>
          <p:nvPr>
            <p:ph idx="1" type="body"/>
          </p:nvPr>
        </p:nvSpPr>
        <p:spPr>
          <a:xfrm>
            <a:off x="483643" y="1578254"/>
            <a:ext cx="7796100" cy="2483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27305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300"/>
              <a:buChar char="•"/>
            </a:pPr>
            <a:r>
              <a:rPr lang="en" sz="2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1-6標示項目：分類、</a:t>
            </a:r>
            <a:r>
              <a:rPr lang="en" sz="27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2-2表格</a:t>
            </a:r>
            <a:endParaRPr sz="2700"/>
          </a:p>
          <a:p>
            <a:pPr indent="-25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5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5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5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540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graphicFrame>
        <p:nvGraphicFramePr>
          <p:cNvPr id="1423" name="Google Shape;1423;p163"/>
          <p:cNvGraphicFramePr/>
          <p:nvPr/>
        </p:nvGraphicFramePr>
        <p:xfrm>
          <a:off x="674426" y="21263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{888D5473-9FB6-4D03-AE63-62D0A725DCA8}</a:tableStyleId>
              </a:tblPr>
              <a:tblGrid>
                <a:gridCol w="1114625"/>
                <a:gridCol w="1435500"/>
                <a:gridCol w="1509650"/>
                <a:gridCol w="3259975"/>
              </a:tblGrid>
              <a:tr h="591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/>
                        <a:t>人物</a:t>
                      </a:r>
                      <a:endParaRPr sz="15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/>
                        <a:t>歌詞</a:t>
                      </a:r>
                      <a:endParaRPr sz="15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歌詞與旋律</a:t>
                      </a:r>
                      <a:endParaRPr sz="15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主義</a:t>
                      </a:r>
                      <a:endParaRPr sz="1500" u="none" cap="none" strike="noStrike"/>
                    </a:p>
                  </a:txBody>
                  <a:tcPr marT="34300" marB="34300" marR="68600" marL="68600" anchor="ctr"/>
                </a:tc>
              </a:tr>
              <a:tr h="591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/>
                        <a:t>羅大佑</a:t>
                      </a:r>
                      <a:endParaRPr b="1" sz="2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dk1"/>
                          </a:solidFill>
                        </a:rPr>
                        <a:t>沉鬱滄桑</a:t>
                      </a:r>
                      <a:endParaRPr b="1" sz="2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dk1"/>
                          </a:solidFill>
                        </a:rPr>
                        <a:t>極為在意</a:t>
                      </a:r>
                      <a:endParaRPr b="1" sz="2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dk1"/>
                          </a:solidFill>
                        </a:rPr>
                        <a:t>大時代的悲壯、集體主義、理想主義</a:t>
                      </a:r>
                      <a:endParaRPr b="1" sz="2400" u="none" cap="none" strike="noStrike"/>
                    </a:p>
                  </a:txBody>
                  <a:tcPr marT="34300" marB="34300" marR="68600" marL="68600" anchor="ctr"/>
                </a:tc>
              </a:tr>
              <a:tr h="591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/>
                        <a:t>李宗盛</a:t>
                      </a:r>
                      <a:endParaRPr b="1" sz="2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dk1"/>
                          </a:solidFill>
                        </a:rPr>
                        <a:t>直白而不失詩意</a:t>
                      </a:r>
                      <a:endParaRPr b="1" sz="2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dk1"/>
                          </a:solidFill>
                        </a:rPr>
                        <a:t>殫精竭慮</a:t>
                      </a:r>
                      <a:endParaRPr b="1" sz="2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dk1"/>
                          </a:solidFill>
                        </a:rPr>
                        <a:t>個人主義式的內省</a:t>
                      </a:r>
                      <a:endParaRPr b="1" sz="2400" u="none" cap="none" strike="noStrike"/>
                    </a:p>
                  </a:txBody>
                  <a:tcPr marT="34300" marB="34300" marR="68600" marL="686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64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28-30題組</a:t>
            </a:r>
            <a:endParaRPr/>
          </a:p>
        </p:txBody>
      </p:sp>
      <p:sp>
        <p:nvSpPr>
          <p:cNvPr id="1429" name="Google Shape;1429;p164"/>
          <p:cNvSpPr txBox="1"/>
          <p:nvPr>
            <p:ph idx="1" type="body"/>
          </p:nvPr>
        </p:nvSpPr>
        <p:spPr>
          <a:xfrm>
            <a:off x="514350" y="1547547"/>
            <a:ext cx="7796100" cy="2483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6764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b="1" lang="en" sz="1475">
                <a:solidFill>
                  <a:schemeClr val="dk1"/>
                </a:solidFill>
              </a:rPr>
              <a:t>28.	依據上文，關於羅、李二人歌曲的內容，敘述</a:t>
            </a:r>
            <a:r>
              <a:rPr b="1" lang="en" sz="1475" u="sng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不適當</a:t>
            </a:r>
            <a:r>
              <a:rPr b="1" lang="en" sz="1475">
                <a:solidFill>
                  <a:schemeClr val="dk1"/>
                </a:solidFill>
              </a:rPr>
              <a:t>的是：</a:t>
            </a:r>
            <a:endParaRPr b="1" sz="1475"/>
          </a:p>
          <a:p>
            <a:pPr indent="-16764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40"/>
              <a:buChar char="•"/>
            </a:pPr>
            <a:r>
              <a:rPr b="1" lang="en" sz="1475">
                <a:solidFill>
                  <a:schemeClr val="dk1"/>
                </a:solidFill>
              </a:rPr>
              <a:t>(A)羅大佑的歌，反映理想主義時代對歷史國族的關切，深沉抑鬱</a:t>
            </a:r>
            <a:endParaRPr b="1" sz="1475"/>
          </a:p>
          <a:p>
            <a:pPr indent="-16764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40"/>
              <a:buChar char="•"/>
            </a:pPr>
            <a:r>
              <a:rPr b="1" lang="en" sz="1475">
                <a:solidFill>
                  <a:schemeClr val="dk1"/>
                </a:solidFill>
              </a:rPr>
              <a:t>(B)李宗盛的歌，往往契入人心，讓聽者的悲喜彷彿都能獲得傾吐</a:t>
            </a:r>
            <a:endParaRPr b="1" sz="1475"/>
          </a:p>
          <a:p>
            <a:pPr indent="-16764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40"/>
              <a:buChar char="•"/>
            </a:pPr>
            <a:r>
              <a:rPr b="1" lang="en" sz="1475">
                <a:solidFill>
                  <a:srgbClr val="FF0000"/>
                </a:solidFill>
              </a:rPr>
              <a:t>(C)羅大佑的「大人世界」，把整個時代挑在肩上，省視個人生命內在的惶惑</a:t>
            </a:r>
            <a:endParaRPr b="1" sz="1475"/>
          </a:p>
          <a:p>
            <a:pPr indent="-16764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40"/>
              <a:buChar char="•"/>
            </a:pPr>
            <a:r>
              <a:rPr b="1" lang="en" sz="1475">
                <a:solidFill>
                  <a:schemeClr val="dk1"/>
                </a:solidFill>
              </a:rPr>
              <a:t>(D)李宗盛的「大人世界」，擅長從柴米油鹽的日常中，提煉老於世故的省察</a:t>
            </a:r>
            <a:endParaRPr b="1" sz="1475"/>
          </a:p>
          <a:p>
            <a:pPr indent="-16764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40"/>
              <a:buChar char="•"/>
            </a:pPr>
            <a:r>
              <a:rPr b="1" lang="en" sz="1475">
                <a:solidFill>
                  <a:srgbClr val="00B050"/>
                </a:solidFill>
              </a:rPr>
              <a:t>根據表格可知，李宗盛才是個人主義式的內省。</a:t>
            </a:r>
            <a:endParaRPr b="1" sz="1475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165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28-30題組</a:t>
            </a:r>
            <a:endParaRPr/>
          </a:p>
        </p:txBody>
      </p:sp>
      <p:sp>
        <p:nvSpPr>
          <p:cNvPr id="1435" name="Google Shape;1435;p165"/>
          <p:cNvSpPr txBox="1"/>
          <p:nvPr>
            <p:ph idx="1" type="body"/>
          </p:nvPr>
        </p:nvSpPr>
        <p:spPr>
          <a:xfrm>
            <a:off x="514350" y="1547547"/>
            <a:ext cx="7796100" cy="2483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6764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b="1" lang="en" sz="1475">
                <a:solidFill>
                  <a:schemeClr val="dk1"/>
                </a:solidFill>
              </a:rPr>
              <a:t>29.依據上文，關於羅、李二人的歌詞創作，敘述最適當的是：</a:t>
            </a:r>
            <a:endParaRPr b="1" sz="1475"/>
          </a:p>
          <a:p>
            <a:pPr indent="-16764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40"/>
              <a:buChar char="•"/>
            </a:pPr>
            <a:r>
              <a:rPr b="1" lang="en" sz="1475">
                <a:solidFill>
                  <a:schemeClr val="dk1"/>
                </a:solidFill>
              </a:rPr>
              <a:t>(A)二人均銳意經營歌詞的意象結構，直白而不失詩意</a:t>
            </a:r>
            <a:endParaRPr b="1" sz="1475"/>
          </a:p>
          <a:p>
            <a:pPr indent="-16764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40"/>
              <a:buChar char="•"/>
            </a:pPr>
            <a:r>
              <a:rPr b="1" lang="en" sz="1475">
                <a:solidFill>
                  <a:srgbClr val="FF0000"/>
                </a:solidFill>
              </a:rPr>
              <a:t>(B)二人均極為在意歌詞與旋律的「咬合」，故精心琢磨</a:t>
            </a:r>
            <a:endParaRPr b="1" sz="1475"/>
          </a:p>
          <a:p>
            <a:pPr indent="-16764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40"/>
              <a:buChar char="•"/>
            </a:pPr>
            <a:r>
              <a:rPr b="1" lang="en" sz="1475">
                <a:solidFill>
                  <a:schemeClr val="dk1"/>
                </a:solidFill>
              </a:rPr>
              <a:t>(C)羅大佑擅長以「校園民歌」的文藝腔，寫作沉鬱滄桑的歌詞，充滿時代感</a:t>
            </a:r>
            <a:endParaRPr b="1" sz="1475"/>
          </a:p>
          <a:p>
            <a:pPr indent="-16764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40"/>
              <a:buChar char="•"/>
            </a:pPr>
            <a:r>
              <a:rPr b="1" lang="en" sz="1475">
                <a:solidFill>
                  <a:schemeClr val="dk1"/>
                </a:solidFill>
              </a:rPr>
              <a:t>(D)李宗盛長於以作論方式寫歌，將邏輯辯證融入詩化的語言中，煽情而輕盈</a:t>
            </a:r>
            <a:endParaRPr b="1" sz="1475"/>
          </a:p>
          <a:p>
            <a:pPr indent="-16764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40"/>
              <a:buChar char="•"/>
            </a:pPr>
            <a:r>
              <a:rPr b="1" lang="en" sz="1475">
                <a:solidFill>
                  <a:srgbClr val="00B050"/>
                </a:solidFill>
              </a:rPr>
              <a:t>根據表格可知二者都很在意。</a:t>
            </a:r>
            <a:endParaRPr b="1" sz="1475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166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/>
              <a:t>28-30題組</a:t>
            </a:r>
            <a:endParaRPr/>
          </a:p>
        </p:txBody>
      </p:sp>
      <p:sp>
        <p:nvSpPr>
          <p:cNvPr id="1441" name="Google Shape;1441;p166"/>
          <p:cNvSpPr txBox="1"/>
          <p:nvPr>
            <p:ph idx="1" type="body"/>
          </p:nvPr>
        </p:nvSpPr>
        <p:spPr>
          <a:xfrm>
            <a:off x="514350" y="1191425"/>
            <a:ext cx="7796100" cy="3036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7018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80"/>
              <a:buChar char="•"/>
            </a:pPr>
            <a:r>
              <a:rPr lang="en" sz="1250">
                <a:solidFill>
                  <a:schemeClr val="dk1"/>
                </a:solidFill>
              </a:rPr>
              <a:t>30.下列羅、李二人歌詞中，最符合上文所謂「歷史國族」情懷的是：</a:t>
            </a:r>
            <a:endParaRPr sz="1250"/>
          </a:p>
          <a:p>
            <a:pPr indent="-17018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80"/>
              <a:buChar char="•"/>
            </a:pPr>
            <a:r>
              <a:rPr lang="en" sz="1250">
                <a:solidFill>
                  <a:srgbClr val="FF0000"/>
                </a:solidFill>
              </a:rPr>
              <a:t>(A)黃色的臉孔有紅色的污泥／黑色的眼珠有白色的恐懼／西風在東方唱著悲傷的歌曲</a:t>
            </a:r>
            <a:endParaRPr sz="1250"/>
          </a:p>
          <a:p>
            <a:pPr indent="-17018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80"/>
              <a:buChar char="•"/>
            </a:pPr>
            <a:r>
              <a:rPr lang="en" sz="1250">
                <a:solidFill>
                  <a:schemeClr val="dk1"/>
                </a:solidFill>
              </a:rPr>
              <a:t>(B)我所有目光的焦點／在你額頭的兩道弧線／它隱隱約約它若隱若現／襯托你／襯托你靦腆的容顏</a:t>
            </a:r>
            <a:endParaRPr sz="1250"/>
          </a:p>
          <a:p>
            <a:pPr indent="-17018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80"/>
              <a:buChar char="•"/>
            </a:pPr>
            <a:r>
              <a:rPr lang="en" sz="1250">
                <a:solidFill>
                  <a:schemeClr val="dk1"/>
                </a:solidFill>
              </a:rPr>
              <a:t>(C)不捨你那黑白分明亮亮的眼睛／只是你年紀還小／無從明瞭我的心情／時間不停／時間不停／原諒我依然決定遠行</a:t>
            </a:r>
            <a:endParaRPr sz="1250"/>
          </a:p>
          <a:p>
            <a:pPr indent="-17018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80"/>
              <a:buChar char="•"/>
            </a:pPr>
            <a:r>
              <a:rPr lang="en" sz="1250">
                <a:solidFill>
                  <a:schemeClr val="dk1"/>
                </a:solidFill>
              </a:rPr>
              <a:t>(D)烏溜溜的黑眼珠和你的笑臉／怎麼也難忘記你容顏的轉變／輕飄飄的舊時光就這麼溜走／轉頭回去看看已匆匆數年</a:t>
            </a:r>
            <a:endParaRPr sz="1250"/>
          </a:p>
          <a:p>
            <a:pPr indent="-170180" lvl="0" marL="177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80"/>
              <a:buChar char="•"/>
            </a:pPr>
            <a:r>
              <a:rPr lang="en" sz="1400">
                <a:solidFill>
                  <a:srgbClr val="00B050"/>
                </a:solidFill>
              </a:rPr>
              <a:t>根據「黃色的臉孔」、「黑色的眼珠」、「東方」指涉中華文化背景，出自羅大佑〈亞細亞的孤兒〉。</a:t>
            </a:r>
            <a:endParaRPr sz="14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67"/>
          <p:cNvSpPr txBox="1"/>
          <p:nvPr>
            <p:ph idx="1" type="body"/>
          </p:nvPr>
        </p:nvSpPr>
        <p:spPr>
          <a:xfrm>
            <a:off x="2430175" y="1624275"/>
            <a:ext cx="40161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5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第二十二~二十三節 </a:t>
            </a:r>
            <a:endParaRPr sz="35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如何閱讀一本書？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167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168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53" name="Google Shape;1453;p16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454" name="Google Shape;1454;p168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為何我們的閱讀速度很慢？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1455" name="Google Shape;1455;p168"/>
          <p:cNvSpPr txBox="1"/>
          <p:nvPr>
            <p:ph idx="2" type="body"/>
          </p:nvPr>
        </p:nvSpPr>
        <p:spPr>
          <a:xfrm>
            <a:off x="4815600" y="1379849"/>
            <a:ext cx="3473100" cy="23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200">
                <a:latin typeface="DFKai-SB"/>
                <a:ea typeface="DFKai-SB"/>
                <a:cs typeface="DFKai-SB"/>
                <a:sym typeface="DFKai-SB"/>
              </a:rPr>
              <a:t>閱讀速度慢，常常是因為犯了哪些錯誤</a:t>
            </a:r>
            <a:r>
              <a:rPr lang="en" sz="3200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？</a:t>
            </a:r>
            <a:endParaRPr sz="320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456" name="Google Shape;1456;p16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988" y="1471163"/>
            <a:ext cx="3485670" cy="195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6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2" name="Google Shape;1462;p169"/>
          <p:cNvSpPr txBox="1"/>
          <p:nvPr/>
        </p:nvSpPr>
        <p:spPr>
          <a:xfrm>
            <a:off x="1585800" y="1371150"/>
            <a:ext cx="5972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  <p:sp>
        <p:nvSpPr>
          <p:cNvPr id="1463" name="Google Shape;1463;p169"/>
          <p:cNvSpPr txBox="1"/>
          <p:nvPr/>
        </p:nvSpPr>
        <p:spPr>
          <a:xfrm>
            <a:off x="1585800" y="1371150"/>
            <a:ext cx="59724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常犯錯誤：</a:t>
            </a:r>
            <a:endParaRPr b="0" i="0" sz="3600" u="none" cap="none" strike="noStrike">
              <a:solidFill>
                <a:srgbClr val="000000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一、視線停留時間太長。</a:t>
            </a:r>
            <a:endParaRPr b="0" i="0" sz="3600" u="none" cap="none" strike="noStrike">
              <a:solidFill>
                <a:srgbClr val="000000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二、企圖一字不漏看全書。</a:t>
            </a:r>
            <a:endParaRPr b="0" i="0" sz="3600" u="none" cap="none" strike="noStrike">
              <a:solidFill>
                <a:srgbClr val="000000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三、沒有設定時間限制。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24" name="Google Shape;324;p17"/>
          <p:cNvGraphicFramePr/>
          <p:nvPr/>
        </p:nvGraphicFramePr>
        <p:xfrm>
          <a:off x="952500" y="120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{D73F167E-494A-4CFE-98D6-EE85B36C031D}</a:tableStyleId>
              </a:tblPr>
              <a:tblGrid>
                <a:gridCol w="1809750"/>
                <a:gridCol w="1356675"/>
                <a:gridCol w="1088950"/>
                <a:gridCol w="29836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" sz="36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主角</a:t>
                      </a:r>
                      <a:endParaRPr sz="36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" sz="36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動機</a:t>
                      </a:r>
                      <a:endParaRPr sz="36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" sz="36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方法</a:t>
                      </a:r>
                      <a:endParaRPr sz="36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" sz="36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學習風格類型</a:t>
                      </a:r>
                      <a:endParaRPr sz="36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" sz="36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豬</a:t>
                      </a:r>
                      <a:endParaRPr sz="36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想吃餅乾</a:t>
                      </a:r>
                      <a:endParaRPr sz="18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各式各樣的方法</a:t>
                      </a:r>
                      <a:endParaRPr sz="18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行動型</a:t>
                      </a:r>
                      <a:endParaRPr sz="18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" sz="36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吳承儒</a:t>
                      </a:r>
                      <a:endParaRPr sz="36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內心求知慾</a:t>
                      </a:r>
                      <a:endParaRPr sz="18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實地實驗</a:t>
                      </a:r>
                      <a:endParaRPr sz="18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感官型</a:t>
                      </a:r>
                      <a:endParaRPr sz="18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" sz="36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BTS隊長</a:t>
                      </a:r>
                      <a:endParaRPr sz="36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達到父母的期待</a:t>
                      </a:r>
                      <a:endParaRPr sz="18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看影集</a:t>
                      </a:r>
                      <a:endParaRPr sz="18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視覺型</a:t>
                      </a:r>
                      <a:endParaRPr sz="18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" sz="36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貓</a:t>
                      </a:r>
                      <a:endParaRPr sz="36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想孝順婆婆</a:t>
                      </a:r>
                      <a:endParaRPr sz="18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函授</a:t>
                      </a:r>
                      <a:endParaRPr sz="18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序列型</a:t>
                      </a:r>
                      <a:endParaRPr sz="18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170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469" name="Google Shape;1469;p170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000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如何速讀:輕而易舉的閱讀讓你每分鐘過萬字</a:t>
            </a:r>
            <a:endParaRPr sz="3000">
              <a:solidFill>
                <a:schemeClr val="accen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470" name="Google Shape;1470;p170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471" name="Google Shape;1471;p17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300" y="1249425"/>
            <a:ext cx="3715075" cy="248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170"/>
          <p:cNvSpPr txBox="1"/>
          <p:nvPr>
            <p:ph idx="2" type="body"/>
          </p:nvPr>
        </p:nvSpPr>
        <p:spPr>
          <a:xfrm>
            <a:off x="4815599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rPr lang="en" sz="3000"/>
              <a:t>速讀真的可行嗎？速讀能夠解決108新課綱素養題型文字多又長的問題嗎？</a:t>
            </a:r>
            <a:endParaRPr sz="3000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7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8" name="Google Shape;1478;p171"/>
          <p:cNvSpPr txBox="1"/>
          <p:nvPr/>
        </p:nvSpPr>
        <p:spPr>
          <a:xfrm>
            <a:off x="1585800" y="1371150"/>
            <a:ext cx="5972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  <p:sp>
        <p:nvSpPr>
          <p:cNvPr id="1479" name="Google Shape;1479;p171"/>
          <p:cNvSpPr txBox="1"/>
          <p:nvPr/>
        </p:nvSpPr>
        <p:spPr>
          <a:xfrm>
            <a:off x="2890056" y="1371150"/>
            <a:ext cx="3363887" cy="24006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重點摘要：</a:t>
            </a:r>
            <a:endParaRPr b="1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一、眼腦直映。</a:t>
            </a:r>
            <a:endParaRPr b="1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二、視野擴大。</a:t>
            </a:r>
            <a:endParaRPr b="1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三、關鍵字。</a:t>
            </a:r>
            <a:endParaRPr b="0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72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85" name="Google Shape;1485;p172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486" name="Google Shape;1486;p172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800"/>
              <a:t>雪球速讀法</a:t>
            </a:r>
            <a:endParaRPr sz="3800"/>
          </a:p>
        </p:txBody>
      </p:sp>
      <p:sp>
        <p:nvSpPr>
          <p:cNvPr id="1487" name="Google Shape;1487;p172"/>
          <p:cNvSpPr txBox="1"/>
          <p:nvPr>
            <p:ph idx="2" type="body"/>
          </p:nvPr>
        </p:nvSpPr>
        <p:spPr>
          <a:xfrm>
            <a:off x="4815599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rPr lang="en" sz="3600">
                <a:latin typeface="DFKai-SB"/>
                <a:ea typeface="DFKai-SB"/>
                <a:cs typeface="DFKai-SB"/>
                <a:sym typeface="DFKai-SB"/>
              </a:rPr>
              <a:t>雪球速讀法的重點有哪些</a:t>
            </a:r>
            <a:r>
              <a:rPr lang="en" sz="3200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？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488" name="Google Shape;1488;p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275" y="1302306"/>
            <a:ext cx="3473100" cy="194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73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4" name="Google Shape;1494;p173"/>
          <p:cNvSpPr txBox="1"/>
          <p:nvPr/>
        </p:nvSpPr>
        <p:spPr>
          <a:xfrm>
            <a:off x="792900" y="658325"/>
            <a:ext cx="75582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1.把目錄、前言、後記的部分來回最少看十次。</a:t>
            </a:r>
            <a:endParaRPr b="1" i="0" sz="3600" u="none" cap="none" strike="noStrike">
              <a:solidFill>
                <a:srgbClr val="000000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2.用瀏覽的方式至少看完全書一次。看大標、中標、小標。</a:t>
            </a:r>
            <a:endParaRPr b="1" i="0" sz="3600" u="none" cap="none" strike="noStrike">
              <a:solidFill>
                <a:srgbClr val="000000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3.重複第二步的動作再次快速瀏覽。</a:t>
            </a:r>
            <a:endParaRPr b="1" i="0" sz="3600" u="none" cap="none" strike="noStrike">
              <a:solidFill>
                <a:srgbClr val="000000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4.再找有興趣的精讀。</a:t>
            </a:r>
            <a:endParaRPr b="1" i="0" sz="3600" u="none" cap="none" strike="noStrike">
              <a:solidFill>
                <a:srgbClr val="000000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5.關鍵字、整體。</a:t>
            </a:r>
            <a:endParaRPr b="1" i="0" sz="3600" u="none" cap="none" strike="noStrike">
              <a:solidFill>
                <a:srgbClr val="000000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174"/>
          <p:cNvSpPr txBox="1"/>
          <p:nvPr>
            <p:ph idx="1" type="body"/>
          </p:nvPr>
        </p:nvSpPr>
        <p:spPr>
          <a:xfrm>
            <a:off x="855300" y="838950"/>
            <a:ext cx="74334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請同學</a:t>
            </a:r>
            <a:r>
              <a:rPr lang="en" sz="3600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翻閱《大腦喜歡這樣學》中目錄、大小標題、摘要、粗體字、有興趣範圍、透過摘要但仍不清楚的內容，</a:t>
            </a:r>
            <a:r>
              <a:rPr lang="en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運用心智圖整理這本書的重點。</a:t>
            </a:r>
            <a:r>
              <a:rPr lang="en" sz="3600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請將下頁紙張橫放書寫。</a:t>
            </a:r>
            <a:endParaRPr sz="36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500" name="Google Shape;1500;p174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accent6"/>
                </a:solidFill>
              </a:rPr>
              <a:t>‹#›</a:t>
            </a:fld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75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6" name="Google Shape;1506;p175"/>
          <p:cNvSpPr txBox="1"/>
          <p:nvPr/>
        </p:nvSpPr>
        <p:spPr>
          <a:xfrm>
            <a:off x="1585800" y="1371150"/>
            <a:ext cx="5972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  <p:pic>
        <p:nvPicPr>
          <p:cNvPr descr="大腦喜歡這樣學.png" id="1507" name="Google Shape;1507;p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7506A"/>
            </a:gs>
            <a:gs pos="100000">
              <a:srgbClr val="14151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76"/>
          <p:cNvSpPr txBox="1"/>
          <p:nvPr>
            <p:ph idx="4294967295" type="ctrTitle"/>
          </p:nvPr>
        </p:nvSpPr>
        <p:spPr>
          <a:xfrm>
            <a:off x="855300" y="696700"/>
            <a:ext cx="74334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Damion"/>
                <a:ea typeface="Damion"/>
                <a:cs typeface="Damion"/>
                <a:sym typeface="Damion"/>
              </a:rPr>
              <a:t>第二十四到第二十七節 </a:t>
            </a:r>
            <a:endParaRPr b="0" i="0" sz="3600" u="none" cap="none" strike="noStrike">
              <a:solidFill>
                <a:schemeClr val="lt1"/>
              </a:solidFill>
              <a:latin typeface="Damion"/>
              <a:ea typeface="Damion"/>
              <a:cs typeface="Damion"/>
              <a:sym typeface="Damio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Damion"/>
                <a:ea typeface="Damion"/>
                <a:cs typeface="Damion"/>
                <a:sym typeface="Damion"/>
              </a:rPr>
              <a:t>撰寫高二自主學習計畫</a:t>
            </a:r>
            <a:endParaRPr b="0" i="0" sz="3600" u="none" cap="none" strike="noStrike">
              <a:solidFill>
                <a:schemeClr val="lt1"/>
              </a:solidFill>
              <a:latin typeface="Damion"/>
              <a:ea typeface="Damion"/>
              <a:cs typeface="Damion"/>
              <a:sym typeface="Damion"/>
            </a:endParaRPr>
          </a:p>
        </p:txBody>
      </p:sp>
      <p:grpSp>
        <p:nvGrpSpPr>
          <p:cNvPr id="1513" name="Google Shape;1513;p176"/>
          <p:cNvGrpSpPr/>
          <p:nvPr/>
        </p:nvGrpSpPr>
        <p:grpSpPr>
          <a:xfrm rot="2143579">
            <a:off x="4045711" y="1502868"/>
            <a:ext cx="1414481" cy="1414445"/>
            <a:chOff x="6643075" y="3664250"/>
            <a:chExt cx="407950" cy="407975"/>
          </a:xfrm>
        </p:grpSpPr>
        <p:sp>
          <p:nvSpPr>
            <p:cNvPr id="1514" name="Google Shape;1514;p176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76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6" name="Google Shape;1516;p176"/>
          <p:cNvGrpSpPr/>
          <p:nvPr/>
        </p:nvGrpSpPr>
        <p:grpSpPr>
          <a:xfrm rot="1556271">
            <a:off x="3365878" y="2587737"/>
            <a:ext cx="581555" cy="581522"/>
            <a:chOff x="576250" y="4319400"/>
            <a:chExt cx="442075" cy="442050"/>
          </a:xfrm>
        </p:grpSpPr>
        <p:sp>
          <p:nvSpPr>
            <p:cNvPr id="1517" name="Google Shape;1517;p176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176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76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76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1" name="Google Shape;1521;p176"/>
          <p:cNvSpPr/>
          <p:nvPr/>
        </p:nvSpPr>
        <p:spPr>
          <a:xfrm rot="10510867">
            <a:off x="3815751" y="1599917"/>
            <a:ext cx="221105" cy="21111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176"/>
          <p:cNvSpPr/>
          <p:nvPr/>
        </p:nvSpPr>
        <p:spPr>
          <a:xfrm rot="4841034">
            <a:off x="5319352" y="2733397"/>
            <a:ext cx="335591" cy="32046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176"/>
          <p:cNvSpPr/>
          <p:nvPr/>
        </p:nvSpPr>
        <p:spPr>
          <a:xfrm rot="2144043">
            <a:off x="5716709" y="2699291"/>
            <a:ext cx="134456" cy="12838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176"/>
          <p:cNvSpPr/>
          <p:nvPr/>
        </p:nvSpPr>
        <p:spPr>
          <a:xfrm rot="3423587">
            <a:off x="3291240" y="2145886"/>
            <a:ext cx="134413" cy="12840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17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7506A"/>
            </a:gs>
            <a:gs pos="100000">
              <a:srgbClr val="14151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77"/>
          <p:cNvSpPr txBox="1"/>
          <p:nvPr>
            <p:ph idx="4294967295" type="ctrTitle"/>
          </p:nvPr>
        </p:nvSpPr>
        <p:spPr>
          <a:xfrm>
            <a:off x="855300" y="598250"/>
            <a:ext cx="74334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Damion"/>
                <a:ea typeface="Damion"/>
                <a:cs typeface="Damion"/>
                <a:sym typeface="Damion"/>
              </a:rPr>
              <a:t>第二十八節到第三十節 </a:t>
            </a:r>
            <a:endParaRPr b="0" i="0" sz="3600" u="none" cap="none" strike="noStrike">
              <a:solidFill>
                <a:schemeClr val="lt1"/>
              </a:solidFill>
              <a:latin typeface="Damion"/>
              <a:ea typeface="Damion"/>
              <a:cs typeface="Damion"/>
              <a:sym typeface="Damio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Damion"/>
                <a:ea typeface="Damion"/>
                <a:cs typeface="Damion"/>
                <a:sym typeface="Damion"/>
              </a:rPr>
              <a:t>製作高一自主學習簡報</a:t>
            </a:r>
            <a:endParaRPr b="0" i="0" sz="3600" u="none" cap="none" strike="noStrike">
              <a:solidFill>
                <a:schemeClr val="lt1"/>
              </a:solidFill>
              <a:latin typeface="Damion"/>
              <a:ea typeface="Damion"/>
              <a:cs typeface="Damion"/>
              <a:sym typeface="Damion"/>
            </a:endParaRPr>
          </a:p>
        </p:txBody>
      </p:sp>
      <p:grpSp>
        <p:nvGrpSpPr>
          <p:cNvPr id="1531" name="Google Shape;1531;p177"/>
          <p:cNvGrpSpPr/>
          <p:nvPr/>
        </p:nvGrpSpPr>
        <p:grpSpPr>
          <a:xfrm rot="2143579">
            <a:off x="4045711" y="1502868"/>
            <a:ext cx="1414481" cy="1414445"/>
            <a:chOff x="6643075" y="3664250"/>
            <a:chExt cx="407950" cy="407975"/>
          </a:xfrm>
        </p:grpSpPr>
        <p:sp>
          <p:nvSpPr>
            <p:cNvPr id="1532" name="Google Shape;1532;p17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7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4" name="Google Shape;1534;p177"/>
          <p:cNvGrpSpPr/>
          <p:nvPr/>
        </p:nvGrpSpPr>
        <p:grpSpPr>
          <a:xfrm rot="1556271">
            <a:off x="3365878" y="2587737"/>
            <a:ext cx="581555" cy="581522"/>
            <a:chOff x="576250" y="4319400"/>
            <a:chExt cx="442075" cy="442050"/>
          </a:xfrm>
        </p:grpSpPr>
        <p:sp>
          <p:nvSpPr>
            <p:cNvPr id="1535" name="Google Shape;1535;p17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7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7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7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9" name="Google Shape;1539;p177"/>
          <p:cNvSpPr/>
          <p:nvPr/>
        </p:nvSpPr>
        <p:spPr>
          <a:xfrm rot="2143861">
            <a:off x="3855896" y="1636571"/>
            <a:ext cx="221092" cy="211107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177"/>
          <p:cNvSpPr/>
          <p:nvPr/>
        </p:nvSpPr>
        <p:spPr>
          <a:xfrm rot="4841034">
            <a:off x="5319352" y="2733397"/>
            <a:ext cx="335591" cy="32046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177"/>
          <p:cNvSpPr/>
          <p:nvPr/>
        </p:nvSpPr>
        <p:spPr>
          <a:xfrm rot="2144043">
            <a:off x="5716709" y="2699291"/>
            <a:ext cx="134456" cy="12838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177"/>
          <p:cNvSpPr/>
          <p:nvPr/>
        </p:nvSpPr>
        <p:spPr>
          <a:xfrm rot="3423587">
            <a:off x="3291240" y="2145886"/>
            <a:ext cx="134413" cy="12840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177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17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549" name="Google Shape;1549;p178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  <p:sp>
        <p:nvSpPr>
          <p:cNvPr id="1550" name="Google Shape;1550;p178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第一張ppt</a:t>
            </a:r>
            <a:endParaRPr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1" name="Google Shape;1551;p178"/>
          <p:cNvSpPr txBox="1"/>
          <p:nvPr>
            <p:ph idx="2" type="body"/>
          </p:nvPr>
        </p:nvSpPr>
        <p:spPr>
          <a:xfrm>
            <a:off x="4558749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第二張ppt</a:t>
            </a:r>
            <a:endParaRPr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552" name="Google Shape;1552;p178"/>
          <p:cNvSpPr/>
          <p:nvPr/>
        </p:nvSpPr>
        <p:spPr>
          <a:xfrm>
            <a:off x="1070925" y="1626975"/>
            <a:ext cx="3006900" cy="179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仁武高中XXX學年度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高一學習策略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學習歷程簡報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班級：座號：姓名</a:t>
            </a:r>
            <a:r>
              <a:rPr b="0" i="0" lang="en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：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178"/>
          <p:cNvSpPr/>
          <p:nvPr/>
        </p:nvSpPr>
        <p:spPr>
          <a:xfrm>
            <a:off x="4639600" y="1565025"/>
            <a:ext cx="3311400" cy="191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目錄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一、課程介紹   二、施行過程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三、執行成果   四、反思辯證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五、</a:t>
            </a: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歷程佐證</a:t>
            </a:r>
            <a:r>
              <a:rPr b="0" i="0" lang="en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17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559" name="Google Shape;1559;p179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  <p:sp>
        <p:nvSpPr>
          <p:cNvPr id="1560" name="Google Shape;1560;p179"/>
          <p:cNvSpPr txBox="1"/>
          <p:nvPr>
            <p:ph idx="1" type="body"/>
          </p:nvPr>
        </p:nvSpPr>
        <p:spPr>
          <a:xfrm>
            <a:off x="83782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第三張ppt</a:t>
            </a:r>
            <a:endParaRPr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1" name="Google Shape;1561;p179"/>
          <p:cNvSpPr txBox="1"/>
          <p:nvPr>
            <p:ph idx="2" type="body"/>
          </p:nvPr>
        </p:nvSpPr>
        <p:spPr>
          <a:xfrm>
            <a:off x="4815599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第四張ppt</a:t>
            </a:r>
            <a:endParaRPr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562" name="Google Shape;1562;p179"/>
          <p:cNvSpPr/>
          <p:nvPr/>
        </p:nvSpPr>
        <p:spPr>
          <a:xfrm>
            <a:off x="1070925" y="1626975"/>
            <a:ext cx="3006900" cy="236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304800" marR="0" rtl="0" algn="l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(一)、</a:t>
            </a:r>
            <a:r>
              <a:rPr b="0" i="0" lang="en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課程介紹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說明</a:t>
            </a:r>
            <a:r>
              <a:rPr b="0" i="0" lang="en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課程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的主題、策略。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3" name="Google Shape;1563;p179"/>
          <p:cNvSpPr/>
          <p:nvPr/>
        </p:nvSpPr>
        <p:spPr>
          <a:xfrm>
            <a:off x="5169250" y="1504550"/>
            <a:ext cx="2862600" cy="2491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304800" marR="0" rtl="0" algn="l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(二)、施行過程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說明</a:t>
            </a:r>
            <a:r>
              <a:rPr b="0" i="0" lang="en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如何利用學習策略來學習高中學科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、修正</a:t>
            </a:r>
            <a:r>
              <a:rPr b="0" i="0" lang="en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哪些過往的習慣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、時間管理&amp;自控能力。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"/>
          <p:cNvSpPr txBox="1"/>
          <p:nvPr>
            <p:ph idx="1" type="body"/>
          </p:nvPr>
        </p:nvSpPr>
        <p:spPr>
          <a:xfrm>
            <a:off x="2594925" y="2161800"/>
            <a:ext cx="37602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第四、五節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你有何自主學習的經驗嗎？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180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569" name="Google Shape;1569;p180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  <p:sp>
        <p:nvSpPr>
          <p:cNvPr id="1570" name="Google Shape;1570;p180"/>
          <p:cNvSpPr txBox="1"/>
          <p:nvPr>
            <p:ph idx="1" type="body"/>
          </p:nvPr>
        </p:nvSpPr>
        <p:spPr>
          <a:xfrm>
            <a:off x="83782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第五張ppt</a:t>
            </a:r>
            <a:endParaRPr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1" name="Google Shape;1571;p180"/>
          <p:cNvSpPr txBox="1"/>
          <p:nvPr>
            <p:ph idx="2" type="body"/>
          </p:nvPr>
        </p:nvSpPr>
        <p:spPr>
          <a:xfrm>
            <a:off x="4815599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第六張ppt</a:t>
            </a:r>
            <a:endParaRPr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572" name="Google Shape;1572;p180"/>
          <p:cNvSpPr/>
          <p:nvPr/>
        </p:nvSpPr>
        <p:spPr>
          <a:xfrm>
            <a:off x="1070925" y="1626975"/>
            <a:ext cx="3006900" cy="234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304800" marR="0" rtl="0" algn="l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(三)、執行成果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說明</a:t>
            </a:r>
            <a:r>
              <a:rPr b="0" i="0" lang="en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學習策略運用在學科上的前後差異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，並比較</a:t>
            </a:r>
            <a:r>
              <a:rPr b="0" i="0" lang="en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上下學期的成績差異，呈現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改進後的最後成果。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3" name="Google Shape;1573;p180"/>
          <p:cNvSpPr/>
          <p:nvPr/>
        </p:nvSpPr>
        <p:spPr>
          <a:xfrm>
            <a:off x="5169250" y="1688750"/>
            <a:ext cx="2862600" cy="228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304800" marR="0" rtl="0" algn="l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(四)、反思辯證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說明從</a:t>
            </a:r>
            <a:r>
              <a:rPr b="0" i="0" lang="en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學習、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執行、修正、再執行的過程中省思，並比較最後成果與預期成果之差異。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18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579" name="Google Shape;1579;p181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  <p:sp>
        <p:nvSpPr>
          <p:cNvPr id="1580" name="Google Shape;1580;p181"/>
          <p:cNvSpPr txBox="1"/>
          <p:nvPr>
            <p:ph idx="1" type="body"/>
          </p:nvPr>
        </p:nvSpPr>
        <p:spPr>
          <a:xfrm>
            <a:off x="83782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第七張ppt</a:t>
            </a:r>
            <a:endParaRPr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1" name="Google Shape;1581;p181"/>
          <p:cNvSpPr txBox="1"/>
          <p:nvPr>
            <p:ph idx="2" type="body"/>
          </p:nvPr>
        </p:nvSpPr>
        <p:spPr>
          <a:xfrm>
            <a:off x="4815599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582" name="Google Shape;1582;p181"/>
          <p:cNvSpPr/>
          <p:nvPr/>
        </p:nvSpPr>
        <p:spPr>
          <a:xfrm>
            <a:off x="1070925" y="1626975"/>
            <a:ext cx="3006900" cy="22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(六)、歷程佐證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04800" marR="0" rtl="0" algn="l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能以影像(拍照、錄影)記錄過程</a:t>
            </a:r>
            <a:r>
              <a:rPr b="0" i="0" lang="en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、筆記成果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，做為省思參考佐證資料。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2834d314a4f_1_0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  <p:sp>
        <p:nvSpPr>
          <p:cNvPr id="1588" name="Google Shape;1588;g2834d314a4f_1_0"/>
          <p:cNvSpPr txBox="1"/>
          <p:nvPr>
            <p:ph idx="1" type="body"/>
          </p:nvPr>
        </p:nvSpPr>
        <p:spPr>
          <a:xfrm>
            <a:off x="855300" y="320125"/>
            <a:ext cx="7433400" cy="16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>
                <a:latin typeface="DFKai-SB"/>
                <a:ea typeface="DFKai-SB"/>
                <a:cs typeface="DFKai-SB"/>
                <a:sym typeface="DFKai-SB"/>
              </a:rPr>
              <a:t>教師可提供學長姐的自主學習簡報，預告高</a:t>
            </a:r>
            <a:r>
              <a:rPr lang="en" sz="3000">
                <a:latin typeface="DFKai-SB"/>
                <a:ea typeface="DFKai-SB"/>
                <a:cs typeface="DFKai-SB"/>
                <a:sym typeface="DFKai-SB"/>
              </a:rPr>
              <a:t>一期末學習策略發表</a:t>
            </a:r>
            <a:r>
              <a:rPr lang="en" sz="3000">
                <a:latin typeface="DFKai-SB"/>
                <a:ea typeface="DFKai-SB"/>
                <a:cs typeface="DFKai-SB"/>
                <a:sym typeface="DFKai-SB"/>
              </a:rPr>
              <a:t>的挑戰。</a:t>
            </a:r>
            <a:endParaRPr sz="3000">
              <a:latin typeface="DFKai-SB"/>
              <a:ea typeface="DFKai-SB"/>
              <a:cs typeface="DFKai-SB"/>
              <a:sym typeface="DFKai-SB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>
                <a:latin typeface="DFKai-SB"/>
                <a:ea typeface="DFKai-SB"/>
                <a:cs typeface="DFKai-SB"/>
                <a:sym typeface="DFKai-SB"/>
              </a:rPr>
              <a:t>例如：112學年度</a:t>
            </a:r>
            <a:r>
              <a:rPr lang="en" sz="3000">
                <a:latin typeface="DFKai-SB"/>
                <a:ea typeface="DFKai-SB"/>
                <a:cs typeface="DFKai-SB"/>
                <a:sym typeface="DFKai-SB"/>
              </a:rPr>
              <a:t>劉士寬、黃玉涵</a:t>
            </a:r>
            <a:r>
              <a:rPr lang="en" sz="3000">
                <a:latin typeface="DFKai-SB"/>
                <a:ea typeface="DFKai-SB"/>
                <a:cs typeface="DFKai-SB"/>
                <a:sym typeface="DFKai-SB"/>
              </a:rPr>
              <a:t>學習</a:t>
            </a:r>
            <a:r>
              <a:rPr lang="en" sz="3000">
                <a:latin typeface="DFKai-SB"/>
                <a:ea typeface="DFKai-SB"/>
                <a:cs typeface="DFKai-SB"/>
                <a:sym typeface="DFKai-SB"/>
              </a:rPr>
              <a:t>策略</a:t>
            </a:r>
            <a:r>
              <a:rPr lang="en" sz="3000">
                <a:latin typeface="DFKai-SB"/>
                <a:ea typeface="DFKai-SB"/>
                <a:cs typeface="DFKai-SB"/>
                <a:sym typeface="DFKai-SB"/>
              </a:rPr>
              <a:t>作品</a:t>
            </a:r>
            <a:endParaRPr sz="3000">
              <a:latin typeface="DFKai-SB"/>
              <a:ea typeface="DFKai-SB"/>
              <a:cs typeface="DFKai-SB"/>
              <a:sym typeface="DFKai-SB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</a:pPr>
            <a:r>
              <a:rPr lang="en" sz="1800" u="sng">
                <a:solidFill>
                  <a:schemeClr val="hlink"/>
                </a:solidFill>
                <a:latin typeface="DFKai-SB"/>
                <a:ea typeface="DFKai-SB"/>
                <a:cs typeface="DFKai-SB"/>
                <a:sym typeface="DFKai-SB"/>
                <a:hlinkClick r:id="rId3"/>
              </a:rPr>
              <a:t>https://docs.google.com/presentation/d/1JKx7GcsFG3SnO_zJHQtd-SeWg-icbrsjnfGS0UMWRqg/edit?usp=drive_link</a:t>
            </a:r>
            <a:endParaRPr/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1800" u="sng">
                <a:solidFill>
                  <a:schemeClr val="hlink"/>
                </a:solidFill>
                <a:latin typeface="DFKai-SB"/>
                <a:ea typeface="DFKai-SB"/>
                <a:cs typeface="DFKai-SB"/>
                <a:sym typeface="DFKai-SB"/>
                <a:hlinkClick r:id="rId4"/>
              </a:rPr>
              <a:t>https://docs.google.com/presentation/d/1UvQz7qwllCsazpNk90RcFBK5868sWjyU/edit?usp=drive_link&amp;ouid=100141154435298802426&amp;rtpof=true&amp;sd=true</a:t>
            </a:r>
            <a:endParaRPr sz="18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589" name="Google Shape;1589;g2834d314a4f_1_0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7506A"/>
            </a:gs>
            <a:gs pos="100000">
              <a:srgbClr val="14151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182"/>
          <p:cNvSpPr/>
          <p:nvPr/>
        </p:nvSpPr>
        <p:spPr>
          <a:xfrm>
            <a:off x="643037" y="622700"/>
            <a:ext cx="7915275" cy="377066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182"/>
          <p:cNvSpPr txBox="1"/>
          <p:nvPr>
            <p:ph type="title"/>
          </p:nvPr>
        </p:nvSpPr>
        <p:spPr>
          <a:xfrm>
            <a:off x="855300" y="226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lt2"/>
                </a:solidFill>
              </a:rPr>
              <a:t>Maps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596" name="Google Shape;1596;p182"/>
          <p:cNvSpPr/>
          <p:nvPr/>
        </p:nvSpPr>
        <p:spPr>
          <a:xfrm>
            <a:off x="6658600" y="1453900"/>
            <a:ext cx="1376100" cy="510900"/>
          </a:xfrm>
          <a:prstGeom prst="wedgeRectCallout">
            <a:avLst>
              <a:gd fmla="val -21428" name="adj1"/>
              <a:gd fmla="val 84287" name="adj2"/>
            </a:avLst>
          </a:prstGeom>
          <a:gradFill>
            <a:gsLst>
              <a:gs pos="0">
                <a:schemeClr val="accent1"/>
              </a:gs>
              <a:gs pos="22000">
                <a:schemeClr val="accent2"/>
              </a:gs>
              <a:gs pos="39000">
                <a:schemeClr val="accent3"/>
              </a:gs>
              <a:gs pos="61000">
                <a:schemeClr val="accent4"/>
              </a:gs>
              <a:gs pos="8100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放眼全世界</a:t>
            </a:r>
            <a:endParaRPr b="0" i="0" sz="1600" u="none" cap="none" strike="noStrike">
              <a:solidFill>
                <a:schemeClr val="lt1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  <p:sp>
        <p:nvSpPr>
          <p:cNvPr id="1597" name="Google Shape;1597;p182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598" name="Google Shape;1598;p182"/>
          <p:cNvSpPr txBox="1"/>
          <p:nvPr>
            <p:ph idx="4294967295" type="body"/>
          </p:nvPr>
        </p:nvSpPr>
        <p:spPr>
          <a:xfrm>
            <a:off x="855300" y="4756975"/>
            <a:ext cx="74334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900">
                <a:solidFill>
                  <a:schemeClr val="lt2"/>
                </a:solidFill>
              </a:rPr>
              <a:t>Find more maps at </a:t>
            </a:r>
            <a:r>
              <a:rPr lang="en" sz="900" u="sng">
                <a:solidFill>
                  <a:schemeClr val="l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None/>
            </a:pPr>
            <a:r>
              <a:t/>
            </a:r>
            <a:endParaRPr b="1" sz="900">
              <a:solidFill>
                <a:schemeClr val="lt2"/>
              </a:solidFill>
            </a:endParaRPr>
          </a:p>
        </p:txBody>
      </p:sp>
      <p:sp>
        <p:nvSpPr>
          <p:cNvPr id="1599" name="Google Shape;1599;p182"/>
          <p:cNvSpPr/>
          <p:nvPr/>
        </p:nvSpPr>
        <p:spPr>
          <a:xfrm>
            <a:off x="1168900" y="1797400"/>
            <a:ext cx="176100" cy="176100"/>
          </a:xfrm>
          <a:prstGeom prst="mathMultiply">
            <a:avLst>
              <a:gd fmla="val 23520" name="adj1"/>
            </a:avLst>
          </a:prstGeom>
          <a:gradFill>
            <a:gsLst>
              <a:gs pos="0">
                <a:schemeClr val="accent1"/>
              </a:gs>
              <a:gs pos="19000">
                <a:schemeClr val="accent2"/>
              </a:gs>
              <a:gs pos="40000">
                <a:schemeClr val="accent3"/>
              </a:gs>
              <a:gs pos="61000">
                <a:schemeClr val="accent4"/>
              </a:gs>
              <a:gs pos="81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182"/>
          <p:cNvSpPr/>
          <p:nvPr/>
        </p:nvSpPr>
        <p:spPr>
          <a:xfrm>
            <a:off x="2879850" y="3432950"/>
            <a:ext cx="176100" cy="176100"/>
          </a:xfrm>
          <a:prstGeom prst="mathMultiply">
            <a:avLst>
              <a:gd fmla="val 23520" name="adj1"/>
            </a:avLst>
          </a:prstGeom>
          <a:gradFill>
            <a:gsLst>
              <a:gs pos="0">
                <a:schemeClr val="accent1"/>
              </a:gs>
              <a:gs pos="19000">
                <a:schemeClr val="accent2"/>
              </a:gs>
              <a:gs pos="40000">
                <a:schemeClr val="accent3"/>
              </a:gs>
              <a:gs pos="61000">
                <a:schemeClr val="accent4"/>
              </a:gs>
              <a:gs pos="81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182"/>
          <p:cNvSpPr/>
          <p:nvPr/>
        </p:nvSpPr>
        <p:spPr>
          <a:xfrm>
            <a:off x="3893250" y="1621300"/>
            <a:ext cx="176100" cy="176100"/>
          </a:xfrm>
          <a:prstGeom prst="mathMultiply">
            <a:avLst>
              <a:gd fmla="val 23520" name="adj1"/>
            </a:avLst>
          </a:prstGeom>
          <a:gradFill>
            <a:gsLst>
              <a:gs pos="0">
                <a:schemeClr val="accent1"/>
              </a:gs>
              <a:gs pos="19000">
                <a:schemeClr val="accent2"/>
              </a:gs>
              <a:gs pos="40000">
                <a:schemeClr val="accent3"/>
              </a:gs>
              <a:gs pos="61000">
                <a:schemeClr val="accent4"/>
              </a:gs>
              <a:gs pos="81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182"/>
          <p:cNvSpPr/>
          <p:nvPr/>
        </p:nvSpPr>
        <p:spPr>
          <a:xfrm>
            <a:off x="4592400" y="3706325"/>
            <a:ext cx="176100" cy="176100"/>
          </a:xfrm>
          <a:prstGeom prst="mathMultiply">
            <a:avLst>
              <a:gd fmla="val 23520" name="adj1"/>
            </a:avLst>
          </a:prstGeom>
          <a:gradFill>
            <a:gsLst>
              <a:gs pos="0">
                <a:schemeClr val="accent1"/>
              </a:gs>
              <a:gs pos="19000">
                <a:schemeClr val="accent2"/>
              </a:gs>
              <a:gs pos="40000">
                <a:schemeClr val="accent3"/>
              </a:gs>
              <a:gs pos="61000">
                <a:schemeClr val="accent4"/>
              </a:gs>
              <a:gs pos="81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182"/>
          <p:cNvSpPr/>
          <p:nvPr/>
        </p:nvSpPr>
        <p:spPr>
          <a:xfrm>
            <a:off x="7258600" y="3706325"/>
            <a:ext cx="176100" cy="176100"/>
          </a:xfrm>
          <a:prstGeom prst="mathMultiply">
            <a:avLst>
              <a:gd fmla="val 23520" name="adj1"/>
            </a:avLst>
          </a:prstGeom>
          <a:gradFill>
            <a:gsLst>
              <a:gs pos="0">
                <a:schemeClr val="accent1"/>
              </a:gs>
              <a:gs pos="19000">
                <a:schemeClr val="accent2"/>
              </a:gs>
              <a:gs pos="40000">
                <a:schemeClr val="accent3"/>
              </a:gs>
              <a:gs pos="61000">
                <a:schemeClr val="accent4"/>
              </a:gs>
              <a:gs pos="81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182"/>
          <p:cNvSpPr/>
          <p:nvPr/>
        </p:nvSpPr>
        <p:spPr>
          <a:xfrm>
            <a:off x="6656875" y="2132050"/>
            <a:ext cx="176100" cy="176100"/>
          </a:xfrm>
          <a:prstGeom prst="mathMultiply">
            <a:avLst>
              <a:gd fmla="val 23520" name="adj1"/>
            </a:avLst>
          </a:prstGeom>
          <a:gradFill>
            <a:gsLst>
              <a:gs pos="0">
                <a:schemeClr val="accent1"/>
              </a:gs>
              <a:gs pos="19000">
                <a:schemeClr val="accent2"/>
              </a:gs>
              <a:gs pos="40000">
                <a:schemeClr val="accent3"/>
              </a:gs>
              <a:gs pos="61000">
                <a:schemeClr val="accent4"/>
              </a:gs>
              <a:gs pos="81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183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0" name="Google Shape;1610;p183"/>
          <p:cNvSpPr txBox="1"/>
          <p:nvPr>
            <p:ph idx="4294967295" type="ctrTitle"/>
          </p:nvPr>
        </p:nvSpPr>
        <p:spPr>
          <a:xfrm>
            <a:off x="3601600" y="1377675"/>
            <a:ext cx="5128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</a:pPr>
            <a:r>
              <a:rPr b="0" i="0" lang="en" sz="9600" u="none" cap="none" strike="noStrike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rPr>
              <a:t>T</a:t>
            </a:r>
            <a:r>
              <a:rPr b="0" i="0" lang="en" sz="9600" u="none" cap="none" strike="noStrike">
                <a:solidFill>
                  <a:schemeClr val="accent2"/>
                </a:solidFill>
                <a:latin typeface="Damion"/>
                <a:ea typeface="Damion"/>
                <a:cs typeface="Damion"/>
                <a:sym typeface="Damion"/>
              </a:rPr>
              <a:t>h</a:t>
            </a:r>
            <a:r>
              <a:rPr b="0" i="0" lang="en" sz="9600" u="none" cap="none" strike="noStrike">
                <a:solidFill>
                  <a:schemeClr val="accent3"/>
                </a:solidFill>
                <a:latin typeface="Damion"/>
                <a:ea typeface="Damion"/>
                <a:cs typeface="Damion"/>
                <a:sym typeface="Damion"/>
              </a:rPr>
              <a:t>a</a:t>
            </a:r>
            <a:r>
              <a:rPr b="0" i="0" lang="en" sz="9600" u="none" cap="none" strike="noStrike">
                <a:solidFill>
                  <a:schemeClr val="accent4"/>
                </a:solidFill>
                <a:latin typeface="Damion"/>
                <a:ea typeface="Damion"/>
                <a:cs typeface="Damion"/>
                <a:sym typeface="Damion"/>
              </a:rPr>
              <a:t>n</a:t>
            </a:r>
            <a:r>
              <a:rPr b="0" i="0" lang="en" sz="9600" u="none" cap="none" strike="noStrike">
                <a:solidFill>
                  <a:schemeClr val="accent5"/>
                </a:solidFill>
                <a:latin typeface="Damion"/>
                <a:ea typeface="Damion"/>
                <a:cs typeface="Damion"/>
                <a:sym typeface="Damion"/>
              </a:rPr>
              <a:t>k</a:t>
            </a:r>
            <a:r>
              <a:rPr b="0" i="0" lang="en" sz="9600" u="none" cap="none" strike="noStrike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rPr>
              <a:t>s</a:t>
            </a:r>
            <a:r>
              <a:rPr b="0" i="0" lang="en" sz="9600" u="none" cap="none" strike="noStrike">
                <a:solidFill>
                  <a:srgbClr val="C27BA0"/>
                </a:solidFill>
                <a:latin typeface="Damion"/>
                <a:ea typeface="Damion"/>
                <a:cs typeface="Damion"/>
                <a:sym typeface="Damion"/>
              </a:rPr>
              <a:t>!</a:t>
            </a:r>
            <a:endParaRPr b="0" i="0" sz="9600" u="none" cap="none" strike="noStrike">
              <a:solidFill>
                <a:srgbClr val="C27BA0"/>
              </a:solidFill>
              <a:latin typeface="Damion"/>
              <a:ea typeface="Damion"/>
              <a:cs typeface="Damion"/>
              <a:sym typeface="Damion"/>
            </a:endParaRPr>
          </a:p>
        </p:txBody>
      </p:sp>
      <p:pic>
        <p:nvPicPr>
          <p:cNvPr id="1611" name="Google Shape;1611;p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5925" y="806963"/>
            <a:ext cx="2329847" cy="230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</a:rPr>
              <a:t>實測108課綱對高中生的改變</a:t>
            </a:r>
            <a:endParaRPr sz="3600">
              <a:solidFill>
                <a:schemeClr val="accent6"/>
              </a:solidFill>
            </a:endParaRPr>
          </a:p>
        </p:txBody>
      </p:sp>
      <p:sp>
        <p:nvSpPr>
          <p:cNvPr id="336" name="Google Shape;336;p1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337" name="Google Shape;337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5600" y="1338689"/>
            <a:ext cx="3473100" cy="194493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9"/>
          <p:cNvSpPr txBox="1"/>
          <p:nvPr>
            <p:ph idx="2" type="body"/>
          </p:nvPr>
        </p:nvSpPr>
        <p:spPr>
          <a:xfrm>
            <a:off x="4815600" y="1201550"/>
            <a:ext cx="3665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en" sz="23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高二即將執行自主學習計畫，展望未來前，請同學們回想，從小到大，是否經歷許多不同的學習活動，請描述一項曾經自主學習的項目、動機、遭遇困難點、未來發展，並完成表格與分享。</a:t>
            </a:r>
            <a:endParaRPr sz="2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7506A"/>
            </a:gs>
            <a:gs pos="100000">
              <a:srgbClr val="14151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"/>
          <p:cNvSpPr txBox="1"/>
          <p:nvPr>
            <p:ph idx="4294967295" type="ctrTitle"/>
          </p:nvPr>
        </p:nvSpPr>
        <p:spPr>
          <a:xfrm>
            <a:off x="855300" y="470300"/>
            <a:ext cx="74334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Damion"/>
                <a:ea typeface="Damion"/>
                <a:cs typeface="Damion"/>
                <a:sym typeface="Damion"/>
              </a:rPr>
              <a:t>第一節到第五節課 自主學習</a:t>
            </a:r>
            <a:endParaRPr b="0" i="0" sz="3600" u="none" cap="none" strike="noStrike">
              <a:solidFill>
                <a:schemeClr val="lt1"/>
              </a:solidFill>
              <a:latin typeface="Damion"/>
              <a:ea typeface="Damion"/>
              <a:cs typeface="Damion"/>
              <a:sym typeface="Damion"/>
            </a:endParaRPr>
          </a:p>
        </p:txBody>
      </p:sp>
      <p:grpSp>
        <p:nvGrpSpPr>
          <p:cNvPr id="206" name="Google Shape;206;p2"/>
          <p:cNvGrpSpPr/>
          <p:nvPr/>
        </p:nvGrpSpPr>
        <p:grpSpPr>
          <a:xfrm rot="2138743">
            <a:off x="4372225" y="1785726"/>
            <a:ext cx="1327862" cy="1326562"/>
            <a:chOff x="6643075" y="3664250"/>
            <a:chExt cx="407950" cy="407975"/>
          </a:xfrm>
        </p:grpSpPr>
        <p:sp>
          <p:nvSpPr>
            <p:cNvPr id="207" name="Google Shape;207;p2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2"/>
          <p:cNvGrpSpPr/>
          <p:nvPr/>
        </p:nvGrpSpPr>
        <p:grpSpPr>
          <a:xfrm rot="1552217">
            <a:off x="3778626" y="2802281"/>
            <a:ext cx="546192" cy="545119"/>
            <a:chOff x="576250" y="4319400"/>
            <a:chExt cx="442075" cy="442050"/>
          </a:xfrm>
        </p:grpSpPr>
        <p:sp>
          <p:nvSpPr>
            <p:cNvPr id="210" name="Google Shape;210;p2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2"/>
          <p:cNvSpPr/>
          <p:nvPr/>
        </p:nvSpPr>
        <p:spPr>
          <a:xfrm rot="2139021">
            <a:off x="4273667" y="1745096"/>
            <a:ext cx="207535" cy="19799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"/>
          <p:cNvSpPr/>
          <p:nvPr/>
        </p:nvSpPr>
        <p:spPr>
          <a:xfrm rot="4839521">
            <a:off x="5614564" y="2938746"/>
            <a:ext cx="314458" cy="30111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"/>
          <p:cNvSpPr/>
          <p:nvPr/>
        </p:nvSpPr>
        <p:spPr>
          <a:xfrm rot="2139193">
            <a:off x="5987596" y="2907174"/>
            <a:ext cx="126235" cy="12040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"/>
          <p:cNvSpPr/>
          <p:nvPr/>
        </p:nvSpPr>
        <p:spPr>
          <a:xfrm rot="3418870">
            <a:off x="3708392" y="2388610"/>
            <a:ext cx="126023" cy="12053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  <p:sp>
        <p:nvSpPr>
          <p:cNvPr id="344" name="Google Shape;344;p20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3600">
                <a:latin typeface="DFKai-SB"/>
                <a:ea typeface="DFKai-SB"/>
                <a:cs typeface="DFKai-SB"/>
                <a:sym typeface="DFKai-SB"/>
              </a:rPr>
              <a:t>教師可提供學長姐的自主學習簡報，預告高二自主學習即將來臨的挑戰。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3600">
                <a:latin typeface="DFKai-SB"/>
                <a:ea typeface="DFKai-SB"/>
                <a:cs typeface="DFKai-SB"/>
                <a:sym typeface="DFKai-SB"/>
              </a:rPr>
              <a:t>例如：110學年度蔡佳真自主學習作品 </a:t>
            </a:r>
            <a:r>
              <a:rPr b="0" i="0" lang="en" sz="180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https://prezi.com/p/mni7whusv0sy/presentation/</a:t>
            </a:r>
            <a:endParaRPr/>
          </a:p>
        </p:txBody>
      </p:sp>
      <p:sp>
        <p:nvSpPr>
          <p:cNvPr id="345" name="Google Shape;345;p20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7506A"/>
            </a:gs>
            <a:gs pos="100000">
              <a:srgbClr val="14151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/>
          <p:nvPr>
            <p:ph idx="4294967295" type="ctrTitle"/>
          </p:nvPr>
        </p:nvSpPr>
        <p:spPr>
          <a:xfrm>
            <a:off x="855300" y="179900"/>
            <a:ext cx="74334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Damion"/>
                <a:ea typeface="Damion"/>
                <a:cs typeface="Damion"/>
                <a:sym typeface="Damion"/>
              </a:rPr>
              <a:t>第六節到第十節 戰勝自我</a:t>
            </a:r>
            <a:endParaRPr b="0" i="0" sz="3600" u="none" cap="none" strike="noStrike">
              <a:solidFill>
                <a:schemeClr val="lt1"/>
              </a:solidFill>
              <a:latin typeface="Damion"/>
              <a:ea typeface="Damion"/>
              <a:cs typeface="Damion"/>
              <a:sym typeface="Damion"/>
            </a:endParaRPr>
          </a:p>
        </p:txBody>
      </p:sp>
      <p:grpSp>
        <p:nvGrpSpPr>
          <p:cNvPr id="351" name="Google Shape;351;p21"/>
          <p:cNvGrpSpPr/>
          <p:nvPr/>
        </p:nvGrpSpPr>
        <p:grpSpPr>
          <a:xfrm rot="2143579">
            <a:off x="4045711" y="1502868"/>
            <a:ext cx="1414481" cy="1414445"/>
            <a:chOff x="6643075" y="3664250"/>
            <a:chExt cx="407950" cy="407975"/>
          </a:xfrm>
        </p:grpSpPr>
        <p:sp>
          <p:nvSpPr>
            <p:cNvPr id="352" name="Google Shape;352;p21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" name="Google Shape;354;p21"/>
          <p:cNvGrpSpPr/>
          <p:nvPr/>
        </p:nvGrpSpPr>
        <p:grpSpPr>
          <a:xfrm rot="1556271">
            <a:off x="3365878" y="2587737"/>
            <a:ext cx="581555" cy="581522"/>
            <a:chOff x="576250" y="4319400"/>
            <a:chExt cx="442075" cy="442050"/>
          </a:xfrm>
        </p:grpSpPr>
        <p:sp>
          <p:nvSpPr>
            <p:cNvPr id="355" name="Google Shape;355;p21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9" name="Google Shape;359;p21"/>
          <p:cNvSpPr/>
          <p:nvPr/>
        </p:nvSpPr>
        <p:spPr>
          <a:xfrm rot="2143861">
            <a:off x="3892821" y="1267696"/>
            <a:ext cx="221092" cy="211107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1"/>
          <p:cNvSpPr/>
          <p:nvPr/>
        </p:nvSpPr>
        <p:spPr>
          <a:xfrm rot="4841034">
            <a:off x="5319352" y="2733397"/>
            <a:ext cx="335591" cy="32046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1"/>
          <p:cNvSpPr/>
          <p:nvPr/>
        </p:nvSpPr>
        <p:spPr>
          <a:xfrm rot="2144043">
            <a:off x="5716709" y="2699291"/>
            <a:ext cx="134456" cy="12838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1"/>
          <p:cNvSpPr/>
          <p:nvPr/>
        </p:nvSpPr>
        <p:spPr>
          <a:xfrm rot="3423587">
            <a:off x="3291240" y="2145886"/>
            <a:ext cx="134413" cy="12840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2"/>
          <p:cNvSpPr txBox="1"/>
          <p:nvPr>
            <p:ph idx="1" type="body"/>
          </p:nvPr>
        </p:nvSpPr>
        <p:spPr>
          <a:xfrm>
            <a:off x="2594925" y="2161800"/>
            <a:ext cx="37602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 第六節 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怎麼樣才能專心？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2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 txBox="1"/>
          <p:nvPr>
            <p:ph type="title"/>
          </p:nvPr>
        </p:nvSpPr>
        <p:spPr>
          <a:xfrm>
            <a:off x="602950" y="805250"/>
            <a:ext cx="3804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</a:rPr>
              <a:t>五種讀書環境實測</a:t>
            </a:r>
            <a:endParaRPr sz="3600">
              <a:solidFill>
                <a:schemeClr val="accent6"/>
              </a:solidFill>
            </a:endParaRPr>
          </a:p>
        </p:txBody>
      </p:sp>
      <p:sp>
        <p:nvSpPr>
          <p:cNvPr id="375" name="Google Shape;375;p23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76" name="Google Shape;376;p23"/>
          <p:cNvSpPr txBox="1"/>
          <p:nvPr>
            <p:ph idx="2" type="body"/>
          </p:nvPr>
        </p:nvSpPr>
        <p:spPr>
          <a:xfrm>
            <a:off x="4815600" y="1201550"/>
            <a:ext cx="3665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200"/>
              <a:t>     </a:t>
            </a:r>
            <a:endParaRPr sz="2200"/>
          </a:p>
        </p:txBody>
      </p:sp>
      <p:pic>
        <p:nvPicPr>
          <p:cNvPr id="377" name="Google Shape;377;p2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300" y="1421025"/>
            <a:ext cx="3261125" cy="1826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8" name="Google Shape;378;p23"/>
          <p:cNvGraphicFramePr/>
          <p:nvPr/>
        </p:nvGraphicFramePr>
        <p:xfrm>
          <a:off x="4347100" y="1076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{D73F167E-494A-4CFE-98D6-EE85B36C031D}</a:tableStyleId>
              </a:tblPr>
              <a:tblGrid>
                <a:gridCol w="622850"/>
                <a:gridCol w="828800"/>
                <a:gridCol w="725825"/>
                <a:gridCol w="602250"/>
                <a:gridCol w="879600"/>
                <a:gridCol w="942750"/>
              </a:tblGrid>
              <a:tr h="42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項目/地點</a:t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highlight>
                            <a:srgbClr val="FFFFFF"/>
                          </a:highlight>
                        </a:rPr>
                        <a:t>速食店</a:t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highlight>
                            <a:srgbClr val="FFFFFF"/>
                          </a:highlight>
                        </a:rPr>
                        <a:t>晚自習</a:t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highlight>
                            <a:srgbClr val="FFFFFF"/>
                          </a:highlight>
                        </a:rPr>
                        <a:t>家裡</a:t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highlight>
                            <a:srgbClr val="FFFFFF"/>
                          </a:highlight>
                        </a:rPr>
                        <a:t>交通工具</a:t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highlight>
                            <a:srgbClr val="FFFFFF"/>
                          </a:highlight>
                        </a:rPr>
                        <a:t>圖書館</a:t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標配分數</a:t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安靜分數</a:t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專注分數</a:t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光線分數</a:t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總分</a:t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9" name="Google Shape;379;p23"/>
          <p:cNvSpPr txBox="1"/>
          <p:nvPr/>
        </p:nvSpPr>
        <p:spPr>
          <a:xfrm>
            <a:off x="4347100" y="570850"/>
            <a:ext cx="460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＊每項最高五分，最低一分，最後加總</a:t>
            </a:r>
            <a:endParaRPr b="0" i="0" sz="2000" u="none" cap="none" strike="noStrike">
              <a:solidFill>
                <a:srgbClr val="000000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4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/>
              <a:t>音樂欣賞</a:t>
            </a:r>
            <a:endParaRPr sz="3600"/>
          </a:p>
        </p:txBody>
      </p:sp>
      <p:sp>
        <p:nvSpPr>
          <p:cNvPr id="385" name="Google Shape;385;p24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86" name="Google Shape;386;p24"/>
          <p:cNvSpPr txBox="1"/>
          <p:nvPr>
            <p:ph idx="2" type="body"/>
          </p:nvPr>
        </p:nvSpPr>
        <p:spPr>
          <a:xfrm>
            <a:off x="4506700" y="1201550"/>
            <a:ext cx="38754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en" sz="3300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請同學猜猜這段音樂會出現在什麼地方</a:t>
            </a:r>
            <a:r>
              <a:rPr lang="en" sz="33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？</a:t>
            </a:r>
            <a:r>
              <a:rPr lang="en" sz="3300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音樂播放時間，閱讀完短文，並寫出其中關鍵句。</a:t>
            </a:r>
            <a:endParaRPr sz="3300"/>
          </a:p>
        </p:txBody>
      </p:sp>
      <p:sp>
        <p:nvSpPr>
          <p:cNvPr id="387" name="Google Shape;387;p24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8" name="Google Shape;388;p2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2528" y="1378925"/>
            <a:ext cx="2963425" cy="22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5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4" name="Google Shape;394;p25"/>
          <p:cNvSpPr txBox="1"/>
          <p:nvPr/>
        </p:nvSpPr>
        <p:spPr>
          <a:xfrm>
            <a:off x="1421025" y="1390075"/>
            <a:ext cx="68991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1.電玩配樂「</a:t>
            </a:r>
            <a:r>
              <a:rPr b="1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植松伸夫（最終幻想系列)」</a:t>
            </a:r>
            <a:endParaRPr b="1" i="0" sz="3600" u="none" cap="none" strike="noStrike">
              <a:solidFill>
                <a:srgbClr val="000000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2.</a:t>
            </a:r>
            <a:r>
              <a:rPr b="1" i="0" lang="en" sz="4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需要專注時，聆聽純演奏的歌曲較佳。</a:t>
            </a:r>
            <a:endParaRPr b="1" i="0" sz="4000" u="none" cap="none" strike="noStrike">
              <a:solidFill>
                <a:srgbClr val="0000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0" name="Google Shape;400;p26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  <p:sp>
        <p:nvSpPr>
          <p:cNvPr id="401" name="Google Shape;401;p26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400"/>
              <a:buNone/>
            </a:pPr>
            <a:r>
              <a:rPr lang="en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請學生討論「一心多用」、「分心」的壞處？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7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accent6"/>
                </a:solidFill>
              </a:rPr>
              <a:t>‹#›</a:t>
            </a:fld>
            <a:endParaRPr>
              <a:solidFill>
                <a:schemeClr val="accent6"/>
              </a:solidFill>
            </a:endParaRPr>
          </a:p>
        </p:txBody>
      </p:sp>
      <p:sp>
        <p:nvSpPr>
          <p:cNvPr id="407" name="Google Shape;407;p27"/>
          <p:cNvSpPr txBox="1"/>
          <p:nvPr/>
        </p:nvSpPr>
        <p:spPr>
          <a:xfrm>
            <a:off x="3072000" y="818250"/>
            <a:ext cx="540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7"/>
          <p:cNvSpPr txBox="1"/>
          <p:nvPr>
            <p:ph idx="4294967295" type="body"/>
          </p:nvPr>
        </p:nvSpPr>
        <p:spPr>
          <a:xfrm>
            <a:off x="722550" y="818250"/>
            <a:ext cx="38568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b="1"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1.讓自己身陷危險之中</a:t>
            </a:r>
            <a:endParaRPr b="1"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b="1"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2.更浪費時間。</a:t>
            </a:r>
            <a:endParaRPr b="1"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b="1"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3.容易出錯。</a:t>
            </a:r>
            <a:endParaRPr b="1"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b="1"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4.壓力過大。</a:t>
            </a:r>
            <a:endParaRPr b="1"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rPr b="1"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5.忽略眼前的事物。</a:t>
            </a:r>
            <a:endParaRPr sz="3000"/>
          </a:p>
        </p:txBody>
      </p:sp>
      <p:sp>
        <p:nvSpPr>
          <p:cNvPr id="409" name="Google Shape;409;p27"/>
          <p:cNvSpPr txBox="1"/>
          <p:nvPr>
            <p:ph idx="4294967295" type="body"/>
          </p:nvPr>
        </p:nvSpPr>
        <p:spPr>
          <a:xfrm>
            <a:off x="4761875" y="735300"/>
            <a:ext cx="40113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b="1"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6.記性變差。</a:t>
            </a:r>
            <a:endParaRPr b="1"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b="1"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7.傷害人際關係。</a:t>
            </a:r>
            <a:endParaRPr b="1"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b="1"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8.暴飲暴食。</a:t>
            </a:r>
            <a:endParaRPr b="1"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b="1"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9.每件事都無法一次處理完。</a:t>
            </a:r>
            <a:endParaRPr b="1"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b="1"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10.思考沒創意。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8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找回專注力</a:t>
            </a:r>
            <a:endParaRPr/>
          </a:p>
        </p:txBody>
      </p:sp>
      <p:sp>
        <p:nvSpPr>
          <p:cNvPr id="415" name="Google Shape;415;p28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16" name="Google Shape;416;p28"/>
          <p:cNvSpPr txBox="1"/>
          <p:nvPr>
            <p:ph idx="2" type="body"/>
          </p:nvPr>
        </p:nvSpPr>
        <p:spPr>
          <a:xfrm>
            <a:off x="4815599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請問影片中運用哪五個方法找回專注力？</a:t>
            </a:r>
            <a:endParaRPr sz="3600"/>
          </a:p>
        </p:txBody>
      </p:sp>
      <p:sp>
        <p:nvSpPr>
          <p:cNvPr id="417" name="Google Shape;417;p2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8" name="Google Shape;418;p2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275" y="1201539"/>
            <a:ext cx="3473100" cy="1944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4" name="Google Shape;424;p29"/>
          <p:cNvSpPr txBox="1"/>
          <p:nvPr/>
        </p:nvSpPr>
        <p:spPr>
          <a:xfrm>
            <a:off x="2399250" y="1094100"/>
            <a:ext cx="43455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1.一次只做一件事。</a:t>
            </a:r>
            <a:endParaRPr b="1" i="0" sz="3600" u="none" cap="none" strike="noStrike">
              <a:solidFill>
                <a:srgbClr val="000000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2.抄筆記或便條紙。</a:t>
            </a:r>
            <a:endParaRPr b="1" i="0" sz="3600" u="none" cap="none" strike="noStrike">
              <a:solidFill>
                <a:srgbClr val="000000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3.喚醒儀式。</a:t>
            </a:r>
            <a:endParaRPr b="1" i="0" sz="3600" u="none" cap="none" strike="noStrike">
              <a:solidFill>
                <a:srgbClr val="000000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4.暗示。</a:t>
            </a:r>
            <a:endParaRPr b="1" i="0" sz="3600" u="none" cap="none" strike="noStrike">
              <a:solidFill>
                <a:srgbClr val="000000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5.其他工作法。</a:t>
            </a:r>
            <a:endParaRPr b="0" i="0" sz="3600" u="none" cap="none" strike="noStrike">
              <a:solidFill>
                <a:srgbClr val="000000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"/>
          <p:cNvSpPr txBox="1"/>
          <p:nvPr>
            <p:ph idx="1" type="body"/>
          </p:nvPr>
        </p:nvSpPr>
        <p:spPr>
          <a:xfrm>
            <a:off x="2788750" y="2161800"/>
            <a:ext cx="35664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3600">
                <a:solidFill>
                  <a:srgbClr val="45818E"/>
                </a:solidFill>
              </a:rPr>
              <a:t>第一節</a:t>
            </a:r>
            <a:endParaRPr b="1" sz="3600">
              <a:solidFill>
                <a:srgbClr val="45818E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None/>
            </a:pPr>
            <a:r>
              <a:rPr b="1" lang="en" sz="3600">
                <a:solidFill>
                  <a:srgbClr val="45818E"/>
                </a:solidFill>
              </a:rPr>
              <a:t>為什麼要學習</a:t>
            </a:r>
            <a:r>
              <a:rPr b="1"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b="1" sz="3600">
              <a:solidFill>
                <a:srgbClr val="45818E"/>
              </a:solidFill>
            </a:endParaRPr>
          </a:p>
        </p:txBody>
      </p:sp>
      <p:sp>
        <p:nvSpPr>
          <p:cNvPr id="224" name="Google Shape;224;p3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0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曼陀羅圖騰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430" name="Google Shape;430;p30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31" name="Google Shape;431;p30"/>
          <p:cNvSpPr txBox="1"/>
          <p:nvPr>
            <p:ph idx="2" type="body"/>
          </p:nvPr>
        </p:nvSpPr>
        <p:spPr>
          <a:xfrm>
            <a:off x="4815600" y="1201550"/>
            <a:ext cx="3665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需要專心的同學，可用5分鐘，替曼陀羅著色，假如沒畫完，明天再繼續就行了。每次做事之前，都可以利用儀式使自己進入心流的境界。</a:t>
            </a:r>
            <a:endParaRPr sz="2600"/>
          </a:p>
        </p:txBody>
      </p:sp>
      <p:sp>
        <p:nvSpPr>
          <p:cNvPr id="432" name="Google Shape;432;p30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265258fd508234210df09123e0765989-267373" id="433" name="Google Shape;43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200" y="1201550"/>
            <a:ext cx="2660000" cy="24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1"/>
          <p:cNvSpPr txBox="1"/>
          <p:nvPr>
            <p:ph idx="1" type="body"/>
          </p:nvPr>
        </p:nvSpPr>
        <p:spPr>
          <a:xfrm>
            <a:off x="2594925" y="2161800"/>
            <a:ext cx="37602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 第七節 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如何戰勝拖延症？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3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2"/>
          <p:cNvSpPr txBox="1"/>
          <p:nvPr>
            <p:ph idx="1" type="body"/>
          </p:nvPr>
        </p:nvSpPr>
        <p:spPr>
          <a:xfrm>
            <a:off x="1772006" y="1987050"/>
            <a:ext cx="5599987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400"/>
              <a:buNone/>
            </a:pPr>
            <a:r>
              <a:rPr lang="en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請討論「拖延症」的原因？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45" name="Google Shape;445;p32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6" name="Google Shape;446;p32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3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2" name="Google Shape;452;p33"/>
          <p:cNvSpPr txBox="1"/>
          <p:nvPr/>
        </p:nvSpPr>
        <p:spPr>
          <a:xfrm>
            <a:off x="666450" y="555300"/>
            <a:ext cx="78111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304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1.被人要求：「你越叫我做，我越不想做」。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2.心情不好：「我心情不好、不想念書、不想上學、不想考試…」。焦慮、抑鬱。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3.害怕錯誤、過度追求完美：「我準備的還不夠，再多給我一點時間」。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4.總在計劃而缺少行動。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5.錯估事情的難度。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4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  <p:sp>
        <p:nvSpPr>
          <p:cNvPr id="458" name="Google Shape;458;p34"/>
          <p:cNvSpPr txBox="1"/>
          <p:nvPr>
            <p:ph idx="1" type="body"/>
          </p:nvPr>
        </p:nvSpPr>
        <p:spPr>
          <a:xfrm>
            <a:off x="855300" y="1918575"/>
            <a:ext cx="74334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如何戰勝拖延症？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None/>
            </a:pPr>
            <a:r>
              <a:t/>
            </a:r>
            <a:endParaRPr sz="36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59" name="Google Shape;459;p34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5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5" name="Google Shape;465;p35"/>
          <p:cNvSpPr txBox="1"/>
          <p:nvPr/>
        </p:nvSpPr>
        <p:spPr>
          <a:xfrm>
            <a:off x="717300" y="709135"/>
            <a:ext cx="7709400" cy="3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3048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1.暫停下判斷：很多人會找理由來合理化拖延。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2.分解法：把大範圍的任務分解成小範圍。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3.保留空白時間：每週要留下一段空白的時間。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4.獎勵或處罰：完成任務後給自己一點甜頭。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5.強迫自己做五分鐘或再10分鐘就好。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6.固定生活作息。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6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番茄鐘</a:t>
            </a:r>
            <a:endParaRPr sz="3600"/>
          </a:p>
        </p:txBody>
      </p:sp>
      <p:sp>
        <p:nvSpPr>
          <p:cNvPr id="471" name="Google Shape;471;p36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72" name="Google Shape;472;p36"/>
          <p:cNvSpPr txBox="1"/>
          <p:nvPr>
            <p:ph idx="2" type="body"/>
          </p:nvPr>
        </p:nvSpPr>
        <p:spPr>
          <a:xfrm>
            <a:off x="4815600" y="1201550"/>
            <a:ext cx="3665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1.請問番茄鐘以幾分鐘為單位？</a:t>
            </a:r>
            <a:endParaRPr sz="36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2.幾個番茄鐘後可以休息25分？</a:t>
            </a:r>
            <a:endParaRPr sz="3600"/>
          </a:p>
        </p:txBody>
      </p:sp>
      <p:sp>
        <p:nvSpPr>
          <p:cNvPr id="473" name="Google Shape;473;p3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4" name="Google Shape;474;p3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275" y="1250127"/>
            <a:ext cx="3473100" cy="2164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7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0" name="Google Shape;480;p37"/>
          <p:cNvSpPr txBox="1"/>
          <p:nvPr/>
        </p:nvSpPr>
        <p:spPr>
          <a:xfrm>
            <a:off x="3077850" y="2171550"/>
            <a:ext cx="2988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答案：30、4</a:t>
            </a:r>
            <a:endParaRPr b="0" i="0" sz="4000" u="none" cap="none" strike="noStrike">
              <a:solidFill>
                <a:srgbClr val="000000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8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擺脫拖延症</a:t>
            </a:r>
            <a:endParaRPr/>
          </a:p>
        </p:txBody>
      </p:sp>
      <p:sp>
        <p:nvSpPr>
          <p:cNvPr id="486" name="Google Shape;486;p38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87" name="Google Shape;487;p38"/>
          <p:cNvSpPr txBox="1"/>
          <p:nvPr>
            <p:ph idx="2" type="body"/>
          </p:nvPr>
        </p:nvSpPr>
        <p:spPr>
          <a:xfrm>
            <a:off x="4815600" y="1201550"/>
            <a:ext cx="3665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latin typeface="DFKai-SB"/>
                <a:ea typeface="DFKai-SB"/>
                <a:cs typeface="DFKai-SB"/>
                <a:sym typeface="DFKai-SB"/>
              </a:rPr>
              <a:t>請問理科太太建議哪五種方法來維持高度生產力、擺脫拖延症呢</a:t>
            </a:r>
            <a:r>
              <a:rPr lang="en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？</a:t>
            </a:r>
            <a:endParaRPr sz="3600"/>
          </a:p>
        </p:txBody>
      </p:sp>
      <p:sp>
        <p:nvSpPr>
          <p:cNvPr id="488" name="Google Shape;488;p3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9" name="Google Shape;489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275" y="1529864"/>
            <a:ext cx="3473100" cy="1944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5" name="Google Shape;495;p39"/>
          <p:cNvSpPr txBox="1"/>
          <p:nvPr/>
        </p:nvSpPr>
        <p:spPr>
          <a:xfrm>
            <a:off x="1256250" y="1094100"/>
            <a:ext cx="66315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1.一天目標不要超過三件事情。</a:t>
            </a:r>
            <a:endParaRPr b="1" i="0" sz="36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2.google calendar。</a:t>
            </a:r>
            <a:endParaRPr b="1" i="0" sz="36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3.番茄工作法。</a:t>
            </a:r>
            <a:endParaRPr b="1" i="0" sz="36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4.精準的規劃時間。</a:t>
            </a:r>
            <a:endParaRPr b="1" i="0" sz="36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5.專心。關閉網站。</a:t>
            </a:r>
            <a:endParaRPr b="0" i="0" sz="3600" u="none" cap="none" strike="noStrike">
              <a:solidFill>
                <a:srgbClr val="000000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"/>
          <p:cNvSpPr txBox="1"/>
          <p:nvPr>
            <p:ph idx="1" type="body"/>
          </p:nvPr>
        </p:nvSpPr>
        <p:spPr>
          <a:xfrm>
            <a:off x="4434550" y="1064675"/>
            <a:ext cx="39027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4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同學看完影片後寫下50字心得，發表完還可閱讀附件一，看看自己是否對影片了解正確。</a:t>
            </a:r>
            <a:endParaRPr b="1" sz="4200"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30" name="Google Shape;230;p4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4"/>
          <p:cNvSpPr txBox="1"/>
          <p:nvPr>
            <p:ph idx="4294967295" type="ctrTitle"/>
          </p:nvPr>
        </p:nvSpPr>
        <p:spPr>
          <a:xfrm>
            <a:off x="0" y="201613"/>
            <a:ext cx="5127625" cy="8683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</a:pPr>
            <a:r>
              <a:rPr b="0" i="0" lang="en" sz="3600" u="none" cap="none" strike="noStrike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rPr>
              <a:t>飄移的起跑線</a:t>
            </a:r>
            <a:endParaRPr b="0" i="0" sz="3600" u="none" cap="none" strike="noStrike">
              <a:solidFill>
                <a:schemeClr val="accent6"/>
              </a:solidFill>
              <a:latin typeface="Damion"/>
              <a:ea typeface="Damion"/>
              <a:cs typeface="Damion"/>
              <a:sym typeface="Damion"/>
            </a:endParaRPr>
          </a:p>
        </p:txBody>
      </p:sp>
      <p:pic>
        <p:nvPicPr>
          <p:cNvPr id="232" name="Google Shape;232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6750" y="1325075"/>
            <a:ext cx="3094325" cy="23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0"/>
          <p:cNvSpPr txBox="1"/>
          <p:nvPr>
            <p:ph idx="1" type="body"/>
          </p:nvPr>
        </p:nvSpPr>
        <p:spPr>
          <a:xfrm>
            <a:off x="2594925" y="2161800"/>
            <a:ext cx="37602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 第八節 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如何SMART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制定目標？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40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1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動機類型的自我決策連續體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507" name="Google Shape;507;p41"/>
          <p:cNvSpPr txBox="1"/>
          <p:nvPr>
            <p:ph idx="1" type="body"/>
          </p:nvPr>
        </p:nvSpPr>
        <p:spPr>
          <a:xfrm>
            <a:off x="661200" y="1168450"/>
            <a:ext cx="78216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4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要改善成績，必須先改善學習動機，從內在滿足出發的學習動機，才能支撐學習過程所遇到的困難，進而克服之。但如果有興趣但成績不好，那是因為沒有學習策略，敬請期待未來課程！</a:t>
            </a:r>
            <a:endParaRPr sz="3400"/>
          </a:p>
        </p:txBody>
      </p:sp>
      <p:sp>
        <p:nvSpPr>
          <p:cNvPr id="508" name="Google Shape;508;p4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2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SMART設定目標</a:t>
            </a:r>
            <a:endParaRPr/>
          </a:p>
        </p:txBody>
      </p:sp>
      <p:sp>
        <p:nvSpPr>
          <p:cNvPr id="514" name="Google Shape;514;p42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15" name="Google Shape;515;p42"/>
          <p:cNvSpPr txBox="1"/>
          <p:nvPr>
            <p:ph idx="2" type="body"/>
          </p:nvPr>
        </p:nvSpPr>
        <p:spPr>
          <a:xfrm>
            <a:off x="4815600" y="1201550"/>
            <a:ext cx="3665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900">
                <a:latin typeface="DFKai-SB"/>
                <a:ea typeface="DFKai-SB"/>
                <a:cs typeface="DFKai-SB"/>
                <a:sym typeface="DFKai-SB"/>
              </a:rPr>
              <a:t>請問五大目標制定要訣為何</a:t>
            </a:r>
            <a:r>
              <a:rPr lang="en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？</a:t>
            </a:r>
            <a:endParaRPr sz="39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16" name="Google Shape;516;p42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7" name="Google Shape;517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300" y="1201550"/>
            <a:ext cx="3473100" cy="21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3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3" name="Google Shape;523;p43"/>
          <p:cNvSpPr txBox="1"/>
          <p:nvPr>
            <p:ph idx="4294967295" type="title"/>
          </p:nvPr>
        </p:nvSpPr>
        <p:spPr>
          <a:xfrm>
            <a:off x="855300" y="998675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五步驟與原則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524" name="Google Shape;524;p43"/>
          <p:cNvSpPr txBox="1"/>
          <p:nvPr>
            <p:ph idx="4294967295" type="body"/>
          </p:nvPr>
        </p:nvSpPr>
        <p:spPr>
          <a:xfrm>
            <a:off x="1051400" y="1567225"/>
            <a:ext cx="34587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7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1.寫下</a:t>
            </a:r>
            <a:r>
              <a:rPr b="1" lang="en" sz="27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明確</a:t>
            </a:r>
            <a:r>
              <a:rPr lang="en" sz="27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的目標。</a:t>
            </a:r>
            <a:endParaRPr sz="27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7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2.目標具有</a:t>
            </a:r>
            <a:r>
              <a:rPr b="1" lang="en" sz="27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量化</a:t>
            </a:r>
            <a:r>
              <a:rPr lang="en" sz="27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性。</a:t>
            </a:r>
            <a:endParaRPr sz="27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7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3.目標具有</a:t>
            </a:r>
            <a:r>
              <a:rPr lang="en" sz="2700">
                <a:latin typeface="DFKai-SB"/>
                <a:ea typeface="DFKai-SB"/>
                <a:cs typeface="DFKai-SB"/>
                <a:sym typeface="DFKai-SB"/>
              </a:rPr>
              <a:t>可</a:t>
            </a:r>
            <a:r>
              <a:rPr b="1" lang="en" sz="27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達成</a:t>
            </a:r>
            <a:r>
              <a:rPr lang="en" sz="27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性。</a:t>
            </a:r>
            <a:endParaRPr sz="27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7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4.目標具有</a:t>
            </a:r>
            <a:r>
              <a:rPr b="1" lang="en" sz="27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時限</a:t>
            </a:r>
            <a:r>
              <a:rPr lang="en" sz="27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性。</a:t>
            </a:r>
            <a:endParaRPr sz="27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7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5.目標具有可</a:t>
            </a:r>
            <a:r>
              <a:rPr b="1" lang="en" sz="27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分解</a:t>
            </a:r>
            <a:r>
              <a:rPr lang="en" sz="27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性。</a:t>
            </a:r>
            <a:endParaRPr sz="3700"/>
          </a:p>
        </p:txBody>
      </p:sp>
      <p:sp>
        <p:nvSpPr>
          <p:cNvPr id="525" name="Google Shape;525;p43"/>
          <p:cNvSpPr txBox="1"/>
          <p:nvPr>
            <p:ph idx="4294967295" type="body"/>
          </p:nvPr>
        </p:nvSpPr>
        <p:spPr>
          <a:xfrm>
            <a:off x="4510100" y="1567225"/>
            <a:ext cx="37167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27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6.你有充足、有意義的理由嗎？</a:t>
            </a:r>
            <a:endParaRPr b="1" sz="27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27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7.紀錄比記憶更重要。</a:t>
            </a:r>
            <a:endParaRPr b="1" sz="27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4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1" name="Google Shape;531;p44"/>
          <p:cNvSpPr txBox="1"/>
          <p:nvPr>
            <p:ph idx="4294967295" type="title"/>
          </p:nvPr>
        </p:nvSpPr>
        <p:spPr>
          <a:xfrm>
            <a:off x="855300" y="8563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個人目標設定(範例)</a:t>
            </a:r>
            <a:endParaRPr sz="3600">
              <a:solidFill>
                <a:schemeClr val="accent1"/>
              </a:solidFill>
            </a:endParaRPr>
          </a:p>
        </p:txBody>
      </p:sp>
      <p:graphicFrame>
        <p:nvGraphicFramePr>
          <p:cNvPr id="532" name="Google Shape;532;p44"/>
          <p:cNvGraphicFramePr/>
          <p:nvPr/>
        </p:nvGraphicFramePr>
        <p:xfrm>
          <a:off x="935900" y="1380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{D73F167E-494A-4CFE-98D6-EE85B36C031D}</a:tableStyleId>
              </a:tblPr>
              <a:tblGrid>
                <a:gridCol w="1686700"/>
                <a:gridCol w="824575"/>
                <a:gridCol w="824575"/>
                <a:gridCol w="382850"/>
                <a:gridCol w="382850"/>
                <a:gridCol w="795475"/>
                <a:gridCol w="741625"/>
                <a:gridCol w="1820075"/>
              </a:tblGrid>
              <a:tr h="396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大目標：數學及格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人生意義：將來有個好大學，攻讀商管科系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96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時間：第二次段考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地點：圖書館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96200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方法：每天做五題數學，每個禮拜六日複習當週數學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5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小部分檢核時間：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10/1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10/2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10/3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10/4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10/5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10/6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小部分檢核目標：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5題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5題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5題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5題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5題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複習25題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檢核者簽名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阿武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阿武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阿武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阿武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阿武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阿武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5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8" name="Google Shape;538;p45"/>
          <p:cNvSpPr txBox="1"/>
          <p:nvPr>
            <p:ph idx="4294967295" type="title"/>
          </p:nvPr>
        </p:nvSpPr>
        <p:spPr>
          <a:xfrm>
            <a:off x="855300" y="8563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個人目標設定</a:t>
            </a:r>
            <a:endParaRPr sz="3600">
              <a:solidFill>
                <a:schemeClr val="accent1"/>
              </a:solidFill>
            </a:endParaRPr>
          </a:p>
        </p:txBody>
      </p:sp>
      <p:graphicFrame>
        <p:nvGraphicFramePr>
          <p:cNvPr id="539" name="Google Shape;539;p45"/>
          <p:cNvGraphicFramePr/>
          <p:nvPr/>
        </p:nvGraphicFramePr>
        <p:xfrm>
          <a:off x="935900" y="1380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{D73F167E-494A-4CFE-98D6-EE85B36C031D}</a:tableStyleId>
              </a:tblPr>
              <a:tblGrid>
                <a:gridCol w="1686700"/>
                <a:gridCol w="824575"/>
                <a:gridCol w="824575"/>
                <a:gridCol w="382850"/>
                <a:gridCol w="382850"/>
                <a:gridCol w="795475"/>
                <a:gridCol w="741625"/>
                <a:gridCol w="1820075"/>
              </a:tblGrid>
              <a:tr h="396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大目標：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人生意義：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96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時間：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地點：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96200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方法：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5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小部分檢核時間：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小部分檢核目標：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檢核者簽名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5" name="Google Shape;545;p46"/>
          <p:cNvSpPr txBox="1"/>
          <p:nvPr/>
        </p:nvSpPr>
        <p:spPr>
          <a:xfrm>
            <a:off x="414047" y="2304614"/>
            <a:ext cx="234431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UnCollege.org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自主學習技巧</a:t>
            </a:r>
            <a:endParaRPr/>
          </a:p>
        </p:txBody>
      </p:sp>
      <p:sp>
        <p:nvSpPr>
          <p:cNvPr id="546" name="Google Shape;546;p46"/>
          <p:cNvSpPr txBox="1"/>
          <p:nvPr/>
        </p:nvSpPr>
        <p:spPr>
          <a:xfrm>
            <a:off x="2387943" y="937307"/>
            <a:ext cx="7995392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【第一招:一次只專注在</a:t>
            </a:r>
            <a:r>
              <a:rPr b="0" i="0" lang="e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一個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學習項目上】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【第二招:給學習計畫</a:t>
            </a:r>
            <a:r>
              <a:rPr b="0" i="0" lang="e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具體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的目標】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【第三招:將大目標切割成</a:t>
            </a:r>
            <a:r>
              <a:rPr b="0" i="0" lang="e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小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目標】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【第四招:向他人</a:t>
            </a:r>
            <a:r>
              <a:rPr b="0" i="0" lang="e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取經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,效仿成功的學習計畫】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【第五招:測試不同學習技巧並調整</a:t>
            </a:r>
            <a:r>
              <a:rPr b="0" i="0" lang="e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優化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】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【第六招:設定不完成目標的</a:t>
            </a:r>
            <a:r>
              <a:rPr b="0" i="0" lang="e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懲罰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】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【第七招:和朋友</a:t>
            </a:r>
            <a:r>
              <a:rPr b="0" i="0" lang="e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分享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自己的學習成果】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【第八招:尋求同儕的</a:t>
            </a:r>
            <a:r>
              <a:rPr b="0" i="0" lang="e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協助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】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【第九招:衡量並</a:t>
            </a:r>
            <a:r>
              <a:rPr b="0" i="0" lang="e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持續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追蹤學習成效】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7506A"/>
            </a:gs>
            <a:gs pos="100000">
              <a:srgbClr val="14151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7"/>
          <p:cNvSpPr txBox="1"/>
          <p:nvPr>
            <p:ph idx="4294967295" type="ctrTitle"/>
          </p:nvPr>
        </p:nvSpPr>
        <p:spPr>
          <a:xfrm>
            <a:off x="855300" y="179900"/>
            <a:ext cx="74334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Damion"/>
                <a:ea typeface="Damion"/>
                <a:cs typeface="Damion"/>
                <a:sym typeface="Damion"/>
              </a:rPr>
              <a:t>第六節到第十節 戰勝自我</a:t>
            </a:r>
            <a:endParaRPr b="0" i="0" sz="3600" u="none" cap="none" strike="noStrike">
              <a:solidFill>
                <a:schemeClr val="lt1"/>
              </a:solidFill>
              <a:latin typeface="Damion"/>
              <a:ea typeface="Damion"/>
              <a:cs typeface="Damion"/>
              <a:sym typeface="Damion"/>
            </a:endParaRPr>
          </a:p>
        </p:txBody>
      </p:sp>
      <p:grpSp>
        <p:nvGrpSpPr>
          <p:cNvPr id="552" name="Google Shape;552;p47"/>
          <p:cNvGrpSpPr/>
          <p:nvPr/>
        </p:nvGrpSpPr>
        <p:grpSpPr>
          <a:xfrm rot="2143579">
            <a:off x="4045711" y="1502868"/>
            <a:ext cx="1414481" cy="1414445"/>
            <a:chOff x="6643075" y="3664250"/>
            <a:chExt cx="407950" cy="407975"/>
          </a:xfrm>
        </p:grpSpPr>
        <p:sp>
          <p:nvSpPr>
            <p:cNvPr id="553" name="Google Shape;553;p4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p47"/>
          <p:cNvGrpSpPr/>
          <p:nvPr/>
        </p:nvGrpSpPr>
        <p:grpSpPr>
          <a:xfrm rot="1556271">
            <a:off x="3365878" y="2587737"/>
            <a:ext cx="581555" cy="581522"/>
            <a:chOff x="576250" y="4319400"/>
            <a:chExt cx="442075" cy="442050"/>
          </a:xfrm>
        </p:grpSpPr>
        <p:sp>
          <p:nvSpPr>
            <p:cNvPr id="556" name="Google Shape;556;p4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0" name="Google Shape;560;p47"/>
          <p:cNvSpPr/>
          <p:nvPr/>
        </p:nvSpPr>
        <p:spPr>
          <a:xfrm rot="2143861">
            <a:off x="3892821" y="1267696"/>
            <a:ext cx="221092" cy="211107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47"/>
          <p:cNvSpPr/>
          <p:nvPr/>
        </p:nvSpPr>
        <p:spPr>
          <a:xfrm rot="4841034">
            <a:off x="5319352" y="2733397"/>
            <a:ext cx="335591" cy="32046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47"/>
          <p:cNvSpPr/>
          <p:nvPr/>
        </p:nvSpPr>
        <p:spPr>
          <a:xfrm rot="2144043">
            <a:off x="5716709" y="2699291"/>
            <a:ext cx="134456" cy="12838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47"/>
          <p:cNvSpPr/>
          <p:nvPr/>
        </p:nvSpPr>
        <p:spPr>
          <a:xfrm rot="3423587">
            <a:off x="3291240" y="2145886"/>
            <a:ext cx="134413" cy="12840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47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8"/>
          <p:cNvSpPr txBox="1"/>
          <p:nvPr>
            <p:ph idx="1" type="body"/>
          </p:nvPr>
        </p:nvSpPr>
        <p:spPr>
          <a:xfrm>
            <a:off x="2605775" y="2161800"/>
            <a:ext cx="37602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 第九節 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如何做好時間管理？(一)找出問題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4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9"/>
          <p:cNvSpPr txBox="1"/>
          <p:nvPr>
            <p:ph type="title"/>
          </p:nvPr>
        </p:nvSpPr>
        <p:spPr>
          <a:xfrm>
            <a:off x="855300" y="442625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rgbClr val="351C75"/>
                </a:solidFill>
                <a:latin typeface="DFKai-SB"/>
                <a:ea typeface="DFKai-SB"/>
                <a:cs typeface="DFKai-SB"/>
                <a:sym typeface="DFKai-SB"/>
              </a:rPr>
              <a:t>阿仁的時間紀錄表</a:t>
            </a:r>
            <a:endParaRPr sz="3600">
              <a:solidFill>
                <a:srgbClr val="351C75"/>
              </a:solidFill>
            </a:endParaRPr>
          </a:p>
        </p:txBody>
      </p:sp>
      <p:sp>
        <p:nvSpPr>
          <p:cNvPr id="576" name="Google Shape;576;p49"/>
          <p:cNvSpPr txBox="1"/>
          <p:nvPr>
            <p:ph idx="1" type="body"/>
          </p:nvPr>
        </p:nvSpPr>
        <p:spPr>
          <a:xfrm>
            <a:off x="661200" y="838925"/>
            <a:ext cx="78216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3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阿仁就讀仁武高中，因為家就在學校隔壁，所以就近入學。他每天五點放學，回家洗澡吃飯後，花一個小時使用手機，多是瀏覽網頁、和同學傳賴。他喜歡邊追劇，邊看書，如果隔天有考試，他便會八點開始準備隔天的小考英文課十個單字，因為才剛月考完，所以每個科目的進度都還不多，老師並未安排單課測驗，於是只讀比較喜歡的國、英，平時小考英文單字多能考接近滿分，月考大範圍考試時，國、英在及格邊緣或甚至不及格，數學常一、二十分。</a:t>
            </a:r>
            <a:endParaRPr sz="2300"/>
          </a:p>
        </p:txBody>
      </p:sp>
      <p:sp>
        <p:nvSpPr>
          <p:cNvPr id="577" name="Google Shape;577;p4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5"/>
          <p:cNvSpPr txBox="1"/>
          <p:nvPr/>
        </p:nvSpPr>
        <p:spPr>
          <a:xfrm>
            <a:off x="1422918" y="1107731"/>
            <a:ext cx="629816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這就是人生,「不公平」是它的本質,但可以讓</a:t>
            </a:r>
            <a:r>
              <a:rPr b="0" i="0" lang="en" sz="4000" u="none" cap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「瘋狂學習」</a:t>
            </a:r>
            <a:r>
              <a:rPr b="0" i="0" lang="en" sz="40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成為你最強的特質。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0"/>
          <p:cNvSpPr txBox="1"/>
          <p:nvPr>
            <p:ph type="title"/>
          </p:nvPr>
        </p:nvSpPr>
        <p:spPr>
          <a:xfrm>
            <a:off x="638425" y="607400"/>
            <a:ext cx="7842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rgbClr val="351C75"/>
                </a:solidFill>
                <a:latin typeface="DFKai-SB"/>
                <a:ea typeface="DFKai-SB"/>
                <a:cs typeface="DFKai-SB"/>
                <a:sym typeface="DFKai-SB"/>
              </a:rPr>
              <a:t>請問阿仁在時間規劃上出了什麼問題？</a:t>
            </a:r>
            <a:endParaRPr sz="3600">
              <a:solidFill>
                <a:srgbClr val="351C75"/>
              </a:solidFill>
            </a:endParaRPr>
          </a:p>
        </p:txBody>
      </p:sp>
      <p:sp>
        <p:nvSpPr>
          <p:cNvPr id="583" name="Google Shape;583;p50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84" name="Google Shape;584;p50"/>
          <p:cNvGraphicFramePr/>
          <p:nvPr/>
        </p:nvGraphicFramePr>
        <p:xfrm>
          <a:off x="921600" y="1284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{D73F167E-494A-4CFE-98D6-EE85B36C031D}</a:tableStyleId>
              </a:tblPr>
              <a:tblGrid>
                <a:gridCol w="2423300"/>
                <a:gridCol w="2423300"/>
                <a:gridCol w="2423300"/>
              </a:tblGrid>
              <a:tr h="51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1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1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1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90" name="Google Shape;590;p51"/>
          <p:cNvGraphicFramePr/>
          <p:nvPr/>
        </p:nvGraphicFramePr>
        <p:xfrm>
          <a:off x="334275" y="4170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{D73F167E-494A-4CFE-98D6-EE85B36C031D}</a:tableStyleId>
              </a:tblPr>
              <a:tblGrid>
                <a:gridCol w="2825150"/>
                <a:gridCol w="2825150"/>
                <a:gridCol w="2825150"/>
              </a:tblGrid>
              <a:tr h="97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1.平日19：00-20：00應先做重要且急迫的事，例如準備隔天小考，而不是手遊。</a:t>
                      </a:r>
                      <a:endParaRPr b="1" sz="2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2.平日小考完成率100%，但國、英完成率卻未達100%，因為規劃要讀的範圍太大，要再設定更小的目標。</a:t>
                      </a:r>
                      <a:endParaRPr b="1" sz="2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3.像禮拜五的隔天沒有小考，也要複習老師當天的進度，否則等到要考單課考卷，範圍容易太大，無法負荷。</a:t>
                      </a:r>
                      <a:endParaRPr b="1" sz="2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4.各科要盡量平均分配時間，不能因為喜好而偏廢太過嚴重，缺少社會或 </a:t>
                      </a:r>
                      <a:endParaRPr b="1" sz="2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          自然。</a:t>
                      </a:r>
                      <a:endParaRPr b="1" sz="2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5.沒有預留補救的時間，例如：如果小考或複習範圍太大，就必須要有補救時間。</a:t>
                      </a:r>
                      <a:endParaRPr b="1" sz="2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6.禮拜六下午睡覺時間太長，不合經濟效益。</a:t>
                      </a:r>
                      <a:endParaRPr b="1" sz="2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2"/>
          <p:cNvSpPr txBox="1"/>
          <p:nvPr>
            <p:ph idx="1" type="body"/>
          </p:nvPr>
        </p:nvSpPr>
        <p:spPr>
          <a:xfrm>
            <a:off x="1821800" y="4440459"/>
            <a:ext cx="39027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6" name="Google Shape;596;p52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97" name="Google Shape;597;p52"/>
          <p:cNvGraphicFramePr/>
          <p:nvPr/>
        </p:nvGraphicFramePr>
        <p:xfrm>
          <a:off x="334275" y="3330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{D73F167E-494A-4CFE-98D6-EE85B36C031D}</a:tableStyleId>
              </a:tblPr>
              <a:tblGrid>
                <a:gridCol w="2825150"/>
                <a:gridCol w="2825150"/>
                <a:gridCol w="2825150"/>
              </a:tblGrid>
              <a:tr h="1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7.禮拜六日早上太晚起床，不應和平日落差太大，養成規律的作息是非常重要的。</a:t>
                      </a:r>
                      <a:endParaRPr b="1" sz="2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8.買禮物的時間太長，建議事先想好禮物種類或利用網購，或在放學途中購買完成。</a:t>
                      </a:r>
                      <a:endParaRPr b="1" sz="2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9.禮拜日晚上做海報時間過長易沒效率。留到最後一天再準備，若有問題也無法補救</a:t>
                      </a:r>
                      <a:endParaRPr b="1" sz="2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10.住在仁武，應就近以仁武圖書館為讀書地點，總圖會浪費搭車時間。</a:t>
                      </a:r>
                      <a:endParaRPr b="1" sz="2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11.花時間補數學，月考卻只有一二十分，主因應是回家沒有練習時間，應該每日安排練習數學時間。</a:t>
                      </a:r>
                      <a:endParaRPr b="1" sz="2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12.讀書時邊追劇，邊讀書，容易分心，反而無法達到優質的讀書效果。</a:t>
                      </a:r>
                      <a:endParaRPr b="1" sz="24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3"/>
          <p:cNvSpPr txBox="1"/>
          <p:nvPr>
            <p:ph type="title"/>
          </p:nvPr>
        </p:nvSpPr>
        <p:spPr>
          <a:xfrm>
            <a:off x="320400" y="607400"/>
            <a:ext cx="8823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請問阿仁在生活的事情各可歸在以下哪四類？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03" name="Google Shape;603;p53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04" name="Google Shape;604;p53"/>
          <p:cNvGraphicFramePr/>
          <p:nvPr/>
        </p:nvGraphicFramePr>
        <p:xfrm>
          <a:off x="731700" y="1067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{D73F167E-494A-4CFE-98D6-EE85B36C031D}</a:tableStyleId>
              </a:tblPr>
              <a:tblGrid>
                <a:gridCol w="783100"/>
                <a:gridCol w="3412075"/>
                <a:gridCol w="3805800"/>
              </a:tblGrid>
              <a:tr h="54865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" sz="3600" u="none" cap="none" strike="noStrike">
                          <a:latin typeface="MingLiu"/>
                          <a:ea typeface="MingLiu"/>
                          <a:cs typeface="MingLiu"/>
                          <a:sym typeface="MingLiu"/>
                        </a:rPr>
                        <a:t>重要性</a:t>
                      </a:r>
                      <a:endParaRPr b="1" sz="3600" u="none" cap="none" strike="noStrike">
                        <a:latin typeface="MingLiu"/>
                        <a:ea typeface="MingLiu"/>
                        <a:cs typeface="MingLiu"/>
                        <a:sym typeface="MingLiu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9762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" sz="3600" u="none" cap="none" strike="noStrike">
                          <a:latin typeface="MingLiu"/>
                          <a:ea typeface="MingLiu"/>
                          <a:cs typeface="MingLiu"/>
                          <a:sym typeface="MingLiu"/>
                        </a:rPr>
                        <a:t>急</a:t>
                      </a:r>
                      <a:endParaRPr b="1" sz="3600" u="none" cap="none" strike="noStrike">
                        <a:latin typeface="MingLiu"/>
                        <a:ea typeface="MingLiu"/>
                        <a:cs typeface="MingLiu"/>
                        <a:sym typeface="MingLiu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" sz="3600" u="none" cap="none" strike="noStrike">
                          <a:latin typeface="MingLiu"/>
                          <a:ea typeface="MingLiu"/>
                          <a:cs typeface="MingLiu"/>
                          <a:sym typeface="MingLiu"/>
                        </a:rPr>
                        <a:t>迫</a:t>
                      </a:r>
                      <a:endParaRPr b="1" sz="3600" u="none" cap="none" strike="noStrike">
                        <a:latin typeface="MingLiu"/>
                        <a:ea typeface="MingLiu"/>
                        <a:cs typeface="MingLiu"/>
                        <a:sym typeface="MingLiu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" sz="3600" u="none" cap="none" strike="noStrike">
                          <a:latin typeface="MingLiu"/>
                          <a:ea typeface="MingLiu"/>
                          <a:cs typeface="MingLiu"/>
                          <a:sym typeface="MingLiu"/>
                        </a:rPr>
                        <a:t>性</a:t>
                      </a:r>
                      <a:endParaRPr sz="3600" u="none" cap="none" strike="noStrike">
                        <a:latin typeface="MingLiu"/>
                        <a:ea typeface="MingLiu"/>
                        <a:cs typeface="MingLiu"/>
                        <a:sym typeface="MingLiu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n" sz="3000" u="none" cap="none" strike="noStrike">
                          <a:latin typeface="MingLiu"/>
                          <a:ea typeface="MingLiu"/>
                          <a:cs typeface="MingLiu"/>
                          <a:sym typeface="MingLiu"/>
                        </a:rPr>
                        <a:t>一、重要且急迫</a:t>
                      </a:r>
                      <a:endParaRPr b="1" sz="3000" u="none" cap="none" strike="noStrike">
                        <a:latin typeface="MingLiu"/>
                        <a:ea typeface="MingLiu"/>
                        <a:cs typeface="MingLiu"/>
                        <a:sym typeface="MingLi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t/>
                      </a:r>
                      <a:endParaRPr sz="3000" u="none" cap="none" strike="noStrike">
                        <a:latin typeface="MingLiu"/>
                        <a:ea typeface="MingLiu"/>
                        <a:cs typeface="MingLiu"/>
                        <a:sym typeface="MingLiu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n" sz="3000" u="none" cap="none" strike="noStrike">
                          <a:latin typeface="MingLiu"/>
                          <a:ea typeface="MingLiu"/>
                          <a:cs typeface="MingLiu"/>
                          <a:sym typeface="MingLiu"/>
                        </a:rPr>
                        <a:t>二、重要但不急迫</a:t>
                      </a:r>
                      <a:endParaRPr b="1" sz="3000" u="none" cap="none" strike="noStrike">
                        <a:latin typeface="MingLiu"/>
                        <a:ea typeface="MingLiu"/>
                        <a:cs typeface="MingLiu"/>
                        <a:sym typeface="MingLi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t/>
                      </a:r>
                      <a:endParaRPr sz="3000" u="none" cap="none" strike="noStrike">
                        <a:latin typeface="MingLiu"/>
                        <a:ea typeface="MingLiu"/>
                        <a:cs typeface="MingLiu"/>
                        <a:sym typeface="MingLiu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91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n" sz="3000" u="none" cap="none" strike="noStrike">
                          <a:latin typeface="MingLiu"/>
                          <a:ea typeface="MingLiu"/>
                          <a:cs typeface="MingLiu"/>
                          <a:sym typeface="MingLiu"/>
                        </a:rPr>
                        <a:t>三、不重要但急迫</a:t>
                      </a:r>
                      <a:endParaRPr b="1" sz="3000" u="none" cap="none" strike="noStrike">
                        <a:latin typeface="MingLiu"/>
                        <a:ea typeface="MingLiu"/>
                        <a:cs typeface="MingLiu"/>
                        <a:sym typeface="MingLi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t/>
                      </a:r>
                      <a:endParaRPr sz="3000" u="none" cap="none" strike="noStrike">
                        <a:latin typeface="MingLiu"/>
                        <a:ea typeface="MingLiu"/>
                        <a:cs typeface="MingLiu"/>
                        <a:sym typeface="MingLiu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n" sz="3000" u="none" cap="none" strike="noStrike">
                          <a:latin typeface="MingLiu"/>
                          <a:ea typeface="MingLiu"/>
                          <a:cs typeface="MingLiu"/>
                          <a:sym typeface="MingLiu"/>
                        </a:rPr>
                        <a:t>四、不重要且不急迫</a:t>
                      </a:r>
                      <a:endParaRPr b="1" sz="3000" u="none" cap="none" strike="noStrike">
                        <a:latin typeface="MingLiu"/>
                        <a:ea typeface="MingLiu"/>
                        <a:cs typeface="MingLiu"/>
                        <a:sym typeface="MingLi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t/>
                      </a:r>
                      <a:endParaRPr sz="3000" u="none" cap="none" strike="noStrike">
                        <a:latin typeface="MingLiu"/>
                        <a:ea typeface="MingLiu"/>
                        <a:cs typeface="MingLiu"/>
                        <a:sym typeface="MingLiu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4"/>
          <p:cNvSpPr txBox="1"/>
          <p:nvPr>
            <p:ph idx="1" type="body"/>
          </p:nvPr>
        </p:nvSpPr>
        <p:spPr>
          <a:xfrm>
            <a:off x="2594925" y="2161800"/>
            <a:ext cx="37602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 第十節 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如何做好時間管理？(二)實地演練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54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5"/>
          <p:cNvSpPr txBox="1"/>
          <p:nvPr>
            <p:ph idx="1" type="body"/>
          </p:nvPr>
        </p:nvSpPr>
        <p:spPr>
          <a:xfrm>
            <a:off x="855275" y="1482800"/>
            <a:ext cx="34731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時間管理術 - G T D （一）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時間管理術 - G T D （二）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時間管理術 - G T D （三）</a:t>
            </a:r>
            <a:endParaRPr/>
          </a:p>
        </p:txBody>
      </p:sp>
      <p:sp>
        <p:nvSpPr>
          <p:cNvPr id="616" name="Google Shape;616;p55"/>
          <p:cNvSpPr txBox="1"/>
          <p:nvPr>
            <p:ph idx="2" type="body"/>
          </p:nvPr>
        </p:nvSpPr>
        <p:spPr>
          <a:xfrm>
            <a:off x="4680250" y="1329975"/>
            <a:ext cx="3665100" cy="1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latin typeface="DFKai-SB"/>
                <a:ea typeface="DFKai-SB"/>
                <a:cs typeface="DFKai-SB"/>
                <a:sym typeface="DFKai-SB"/>
              </a:rPr>
              <a:t>從以上三短片得知，時間規劃要注意哪些重點</a:t>
            </a:r>
            <a:r>
              <a:rPr lang="en" sz="3600">
                <a:solidFill>
                  <a:srgbClr val="351C75"/>
                </a:solidFill>
                <a:latin typeface="DFKai-SB"/>
                <a:ea typeface="DFKai-SB"/>
                <a:cs typeface="DFKai-SB"/>
                <a:sym typeface="DFKai-SB"/>
              </a:rPr>
              <a:t>？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17" name="Google Shape;617;p55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8" name="Google Shape;618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5275" y="521025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4" name="Google Shape;624;p56"/>
          <p:cNvSpPr txBox="1"/>
          <p:nvPr/>
        </p:nvSpPr>
        <p:spPr>
          <a:xfrm>
            <a:off x="1233450" y="817050"/>
            <a:ext cx="66771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一、收集。</a:t>
            </a:r>
            <a:endParaRPr b="1" i="0" sz="3600" u="none" cap="none" strike="noStrike">
              <a:solidFill>
                <a:srgbClr val="000000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二、組織。</a:t>
            </a:r>
            <a:endParaRPr b="1" i="0" sz="3600" u="none" cap="none" strike="noStrike">
              <a:solidFill>
                <a:srgbClr val="000000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三、排程：時間、地點、任務。</a:t>
            </a:r>
            <a:endParaRPr b="1" i="0" sz="3600" u="none" cap="none" strike="noStrike">
              <a:solidFill>
                <a:srgbClr val="000000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四、執行。</a:t>
            </a:r>
            <a:endParaRPr b="1" i="0" sz="3600" u="none" cap="none" strike="noStrike">
              <a:solidFill>
                <a:srgbClr val="000000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五、檢視。</a:t>
            </a:r>
            <a:endParaRPr b="1" i="0" sz="3600" u="none" cap="none" strike="noStrike">
              <a:solidFill>
                <a:srgbClr val="000000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六、更新。</a:t>
            </a:r>
            <a:endParaRPr b="0" i="0" sz="3600" u="none" cap="none" strike="noStrike">
              <a:solidFill>
                <a:srgbClr val="000000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7"/>
          <p:cNvSpPr txBox="1"/>
          <p:nvPr>
            <p:ph idx="1" type="body"/>
          </p:nvPr>
        </p:nvSpPr>
        <p:spPr>
          <a:xfrm>
            <a:off x="1821800" y="4440459"/>
            <a:ext cx="39027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0" name="Google Shape;630;p57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1" name="Google Shape;631;p57"/>
          <p:cNvSpPr txBox="1"/>
          <p:nvPr/>
        </p:nvSpPr>
        <p:spPr>
          <a:xfrm>
            <a:off x="2944972" y="703041"/>
            <a:ext cx="325405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二、實地演練</a:t>
            </a:r>
            <a:endParaRPr/>
          </a:p>
        </p:txBody>
      </p:sp>
      <p:sp>
        <p:nvSpPr>
          <p:cNvPr id="632" name="Google Shape;632;p57"/>
          <p:cNvSpPr txBox="1"/>
          <p:nvPr/>
        </p:nvSpPr>
        <p:spPr>
          <a:xfrm>
            <a:off x="1111716" y="1417588"/>
            <a:ext cx="6920566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月考前一週的時間紀錄表: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先列出工作清單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時間規畫表內只需填入讀書時間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誠實回答完成率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7506A"/>
            </a:gs>
            <a:gs pos="100000">
              <a:srgbClr val="14151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8"/>
          <p:cNvSpPr txBox="1"/>
          <p:nvPr>
            <p:ph idx="4294967295" type="ctrTitle"/>
          </p:nvPr>
        </p:nvSpPr>
        <p:spPr>
          <a:xfrm>
            <a:off x="855300" y="179900"/>
            <a:ext cx="74334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Damion"/>
                <a:ea typeface="Damion"/>
                <a:cs typeface="Damion"/>
                <a:sym typeface="Damion"/>
              </a:rPr>
              <a:t>第十一節到第十四節 增強記憶力</a:t>
            </a:r>
            <a:endParaRPr b="0" i="0" sz="3600" u="none" cap="none" strike="noStrike">
              <a:solidFill>
                <a:schemeClr val="lt1"/>
              </a:solidFill>
              <a:latin typeface="Damion"/>
              <a:ea typeface="Damion"/>
              <a:cs typeface="Damion"/>
              <a:sym typeface="Damion"/>
            </a:endParaRPr>
          </a:p>
        </p:txBody>
      </p:sp>
      <p:grpSp>
        <p:nvGrpSpPr>
          <p:cNvPr id="638" name="Google Shape;638;p58"/>
          <p:cNvGrpSpPr/>
          <p:nvPr/>
        </p:nvGrpSpPr>
        <p:grpSpPr>
          <a:xfrm rot="2143579">
            <a:off x="4045711" y="1502868"/>
            <a:ext cx="1414481" cy="1414445"/>
            <a:chOff x="6643075" y="3664250"/>
            <a:chExt cx="407950" cy="407975"/>
          </a:xfrm>
        </p:grpSpPr>
        <p:sp>
          <p:nvSpPr>
            <p:cNvPr id="639" name="Google Shape;639;p5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5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1" name="Google Shape;641;p58"/>
          <p:cNvGrpSpPr/>
          <p:nvPr/>
        </p:nvGrpSpPr>
        <p:grpSpPr>
          <a:xfrm rot="1556271">
            <a:off x="3365878" y="2587737"/>
            <a:ext cx="581555" cy="581522"/>
            <a:chOff x="576250" y="4319400"/>
            <a:chExt cx="442075" cy="442050"/>
          </a:xfrm>
        </p:grpSpPr>
        <p:sp>
          <p:nvSpPr>
            <p:cNvPr id="642" name="Google Shape;642;p5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5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5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5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6" name="Google Shape;646;p58"/>
          <p:cNvSpPr/>
          <p:nvPr/>
        </p:nvSpPr>
        <p:spPr>
          <a:xfrm rot="2143861">
            <a:off x="3892821" y="1267696"/>
            <a:ext cx="221092" cy="211107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8"/>
          <p:cNvSpPr/>
          <p:nvPr/>
        </p:nvSpPr>
        <p:spPr>
          <a:xfrm rot="4841034">
            <a:off x="5319352" y="2733397"/>
            <a:ext cx="335591" cy="32046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58"/>
          <p:cNvSpPr/>
          <p:nvPr/>
        </p:nvSpPr>
        <p:spPr>
          <a:xfrm rot="2144043">
            <a:off x="5716709" y="2699291"/>
            <a:ext cx="134456" cy="12838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58"/>
          <p:cNvSpPr/>
          <p:nvPr/>
        </p:nvSpPr>
        <p:spPr>
          <a:xfrm rot="3423587">
            <a:off x="3291240" y="2145886"/>
            <a:ext cx="134413" cy="12840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5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9"/>
          <p:cNvSpPr txBox="1"/>
          <p:nvPr>
            <p:ph idx="1" type="body"/>
          </p:nvPr>
        </p:nvSpPr>
        <p:spPr>
          <a:xfrm>
            <a:off x="2594925" y="1668150"/>
            <a:ext cx="3760200" cy="13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 第十一~十四節 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如何增強記憶力？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5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學習偏好評量表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244" name="Google Shape;244;p6"/>
          <p:cNvSpPr txBox="1"/>
          <p:nvPr>
            <p:ph idx="1" type="body"/>
          </p:nvPr>
        </p:nvSpPr>
        <p:spPr>
          <a:xfrm>
            <a:off x="855300" y="1201550"/>
            <a:ext cx="76254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計分方法：</a:t>
            </a:r>
            <a:endParaRPr sz="30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3048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請將每題所選的數字寫在後面的黑線上；再將所有的黑線上的數字依照三個直排往下累加而得到三個數字。分別代表</a:t>
            </a:r>
            <a:r>
              <a:rPr b="1" lang="en" sz="30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視覺（V）、聽覺（A）和肢體運作（K）</a:t>
            </a:r>
            <a:r>
              <a:rPr lang="en" sz="30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的學習偏好指數。</a:t>
            </a:r>
            <a:endParaRPr sz="1800"/>
          </a:p>
        </p:txBody>
      </p:sp>
      <p:sp>
        <p:nvSpPr>
          <p:cNvPr id="245" name="Google Shape;245;p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0"/>
          <p:cNvSpPr txBox="1"/>
          <p:nvPr>
            <p:ph type="title"/>
          </p:nvPr>
        </p:nvSpPr>
        <p:spPr>
          <a:xfrm>
            <a:off x="304050" y="370725"/>
            <a:ext cx="85359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赫爾曼‧艾賓豪斯的遺忘曲線繪圖練習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662" name="Google Shape;662;p60"/>
          <p:cNvSpPr txBox="1"/>
          <p:nvPr>
            <p:ph idx="1" type="body"/>
          </p:nvPr>
        </p:nvSpPr>
        <p:spPr>
          <a:xfrm>
            <a:off x="608550" y="1070925"/>
            <a:ext cx="80205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400"/>
              <a:buNone/>
            </a:pPr>
            <a:r>
              <a:rPr b="1" lang="en" sz="2800">
                <a:latin typeface="DFKai-SB"/>
                <a:ea typeface="DFKai-SB"/>
                <a:cs typeface="DFKai-SB"/>
                <a:sym typeface="DFKai-SB"/>
              </a:rPr>
              <a:t>人們在記憶剛剛完成時，當下的記憶量是 100%，但經過 20 分鐘後記憶量將下降四成，僅剩下 58.2%， 1 小時後則剩下 44%， 1 天後則剩下 34%， 6 天後則剩下 25%， 1 個月後的記憶量則剩下約 21.1%。請根據以上資料在講義繪出折線圖。</a:t>
            </a:r>
            <a:endParaRPr b="1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63" name="Google Shape;663;p60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遺忘曲線" id="669" name="Google Shape;669;p61"/>
          <p:cNvPicPr preferRelativeResize="0"/>
          <p:nvPr/>
        </p:nvPicPr>
        <p:blipFill rotWithShape="1">
          <a:blip r:embed="rId3">
            <a:alphaModFix/>
          </a:blip>
          <a:srcRect b="11687" l="7369" r="10182" t="7306"/>
          <a:stretch/>
        </p:blipFill>
        <p:spPr>
          <a:xfrm>
            <a:off x="1347012" y="899538"/>
            <a:ext cx="6449975" cy="334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2"/>
          <p:cNvSpPr txBox="1"/>
          <p:nvPr>
            <p:ph idx="1" type="body"/>
          </p:nvPr>
        </p:nvSpPr>
        <p:spPr>
          <a:xfrm>
            <a:off x="2323322" y="102637"/>
            <a:ext cx="4497356" cy="7370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看圖說故事</a:t>
            </a:r>
            <a:endParaRPr b="1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None/>
            </a:pPr>
            <a:r>
              <a:rPr b="1" lang="en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1.判讀下面兩張圖所代表的意思?</a:t>
            </a:r>
            <a:endParaRPr b="1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75" name="Google Shape;675;p62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hermann-ebbinghaus-presentation-17-638" id="676" name="Google Shape;676;p62"/>
          <p:cNvPicPr preferRelativeResize="0"/>
          <p:nvPr/>
        </p:nvPicPr>
        <p:blipFill rotWithShape="1">
          <a:blip r:embed="rId3">
            <a:alphaModFix/>
          </a:blip>
          <a:srcRect b="9600" l="0" r="5481" t="0"/>
          <a:stretch/>
        </p:blipFill>
        <p:spPr>
          <a:xfrm>
            <a:off x="0" y="1054359"/>
            <a:ext cx="9144000" cy="4061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63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2" name="Google Shape;682;p63"/>
          <p:cNvSpPr txBox="1"/>
          <p:nvPr/>
        </p:nvSpPr>
        <p:spPr>
          <a:xfrm>
            <a:off x="1647600" y="1648200"/>
            <a:ext cx="5848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複習次數越多，愈能使得遺忘曲線趨於平緩，也就是進入長期記憶，不容易遺忘。</a:t>
            </a:r>
            <a:endParaRPr b="0" i="0" sz="3600" u="none" cap="none" strike="noStrike">
              <a:solidFill>
                <a:srgbClr val="000000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64"/>
          <p:cNvSpPr txBox="1"/>
          <p:nvPr>
            <p:ph type="title"/>
          </p:nvPr>
        </p:nvSpPr>
        <p:spPr>
          <a:xfrm>
            <a:off x="702375" y="902725"/>
            <a:ext cx="7842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記憶力大考驗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688" name="Google Shape;688;p64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9" name="Google Shape;689;p64"/>
          <p:cNvSpPr txBox="1"/>
          <p:nvPr/>
        </p:nvSpPr>
        <p:spPr>
          <a:xfrm>
            <a:off x="864975" y="1441625"/>
            <a:ext cx="751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  <p:sp>
        <p:nvSpPr>
          <p:cNvPr id="690" name="Google Shape;690;p64"/>
          <p:cNvSpPr txBox="1"/>
          <p:nvPr/>
        </p:nvSpPr>
        <p:spPr>
          <a:xfrm>
            <a:off x="1054575" y="1188275"/>
            <a:ext cx="73275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以下有三十個物品，十分鐘後測驗，看誰記得最多。並請同學分享自己如何記憶三十個物品？方法有哪些？</a:t>
            </a:r>
            <a:endParaRPr b="0" i="0" sz="20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圓圈 麵包 蘋果 狗 姊妹 外套 飛行員 地圖 辦公室 火車 鉛筆 電風扇 洋裝 哈密瓜 海豚 荷包蛋 西瓜 世界 明天 鐘 玫瑰 雨傘 烏龜 氣球 游泳池 手機 月亮 義大利麵 迴紋針 花椰菜</a:t>
            </a:r>
            <a:endParaRPr b="0" i="0" sz="2000" u="none" cap="none" strike="noStrike">
              <a:solidFill>
                <a:srgbClr val="FF0000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65"/>
          <p:cNvSpPr txBox="1"/>
          <p:nvPr>
            <p:ph type="title"/>
          </p:nvPr>
        </p:nvSpPr>
        <p:spPr>
          <a:xfrm>
            <a:off x="1009425" y="1488300"/>
            <a:ext cx="1906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000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腦力運動：叫色測驗</a:t>
            </a:r>
            <a:endParaRPr sz="3000">
              <a:solidFill>
                <a:schemeClr val="accent1"/>
              </a:solidFill>
            </a:endParaRPr>
          </a:p>
        </p:txBody>
      </p:sp>
      <p:sp>
        <p:nvSpPr>
          <p:cNvPr id="696" name="Google Shape;696;p65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7" name="Google Shape;697;p65"/>
          <p:cNvSpPr txBox="1"/>
          <p:nvPr/>
        </p:nvSpPr>
        <p:spPr>
          <a:xfrm>
            <a:off x="877275" y="1884600"/>
            <a:ext cx="1791600" cy="17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試著在一分半鐘內說出以下這些字的顏色，而非字本身的發音。</a:t>
            </a:r>
            <a:endParaRPr b="0" i="0" sz="1800" u="none" cap="none" strike="noStrike">
              <a:solidFill>
                <a:srgbClr val="000000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  <p:pic>
        <p:nvPicPr>
          <p:cNvPr descr="叫色測驗" id="698" name="Google Shape;69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0775" y="0"/>
            <a:ext cx="47005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66"/>
          <p:cNvSpPr txBox="1"/>
          <p:nvPr>
            <p:ph type="title"/>
          </p:nvPr>
        </p:nvSpPr>
        <p:spPr>
          <a:xfrm>
            <a:off x="1236775" y="1201550"/>
            <a:ext cx="2159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304800" lvl="0" marL="304800" rtl="0" algn="ctr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音讀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704" name="Google Shape;704;p66"/>
          <p:cNvSpPr txBox="1"/>
          <p:nvPr>
            <p:ph idx="1" type="body"/>
          </p:nvPr>
        </p:nvSpPr>
        <p:spPr>
          <a:xfrm>
            <a:off x="1015225" y="1595150"/>
            <a:ext cx="26025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200">
                <a:latin typeface="DFKai-SB"/>
                <a:ea typeface="DFKai-SB"/>
                <a:cs typeface="DFKai-SB"/>
                <a:sym typeface="DFKai-SB"/>
              </a:rPr>
              <a:t>做法：將短文唸出聲，從頭唸到尾，包括篇名和作者。唸兩遍，記錄所花的時間。</a:t>
            </a:r>
            <a:endParaRPr sz="22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05" name="Google Shape;705;p66"/>
          <p:cNvSpPr txBox="1"/>
          <p:nvPr>
            <p:ph idx="2" type="body"/>
          </p:nvPr>
        </p:nvSpPr>
        <p:spPr>
          <a:xfrm>
            <a:off x="3915969" y="238478"/>
            <a:ext cx="46956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04800" rtl="0" algn="ctr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春夜宴桃李園序 李白</a:t>
            </a:r>
            <a:endParaRPr sz="18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 夫天地者，萬物之逆旅；光陰者，百代之過客。而浮生若夢，為歡幾何？古人秉燭夜遊，良有以也。況陽春召我以煙景，大塊假我以文章；會桃李之芳園，序天倫之樂事。羣季俊秀，皆為惠連；吾人詠歌，獨慚康樂。幽賞未已，高談轉清。開瓊筵以坐花，飛羽觴而醉月。不有佳作，何伸雅懷？如詩不成，罰依金谷酒數。</a:t>
            </a:r>
            <a:endParaRPr sz="18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06" name="Google Shape;706;p6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67"/>
          <p:cNvSpPr txBox="1"/>
          <p:nvPr>
            <p:ph type="title"/>
          </p:nvPr>
        </p:nvSpPr>
        <p:spPr>
          <a:xfrm>
            <a:off x="855300" y="607400"/>
            <a:ext cx="944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計算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712" name="Google Shape;712;p67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13" name="Google Shape;713;p67"/>
          <p:cNvSpPr txBox="1"/>
          <p:nvPr>
            <p:ph idx="2" type="body"/>
          </p:nvPr>
        </p:nvSpPr>
        <p:spPr>
          <a:xfrm>
            <a:off x="4815599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14" name="Google Shape;714;p67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加減乘除" id="715" name="Google Shape;715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0700" y="533563"/>
            <a:ext cx="5991225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8"/>
          <p:cNvSpPr txBox="1"/>
          <p:nvPr>
            <p:ph type="title"/>
          </p:nvPr>
        </p:nvSpPr>
        <p:spPr>
          <a:xfrm>
            <a:off x="1679825" y="610100"/>
            <a:ext cx="916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304800" lvl="0" marL="30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數獨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721" name="Google Shape;721;p68"/>
          <p:cNvSpPr txBox="1"/>
          <p:nvPr>
            <p:ph idx="1" type="body"/>
          </p:nvPr>
        </p:nvSpPr>
        <p:spPr>
          <a:xfrm>
            <a:off x="855275" y="1201550"/>
            <a:ext cx="25656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rPr lang="en" sz="2200">
                <a:latin typeface="DFKai-SB"/>
                <a:ea typeface="DFKai-SB"/>
                <a:cs typeface="DFKai-SB"/>
                <a:sym typeface="DFKai-SB"/>
              </a:rPr>
              <a:t>以數字1～9填滿大正方形裡的空格，但這9個數字在每一直行，每一橫列，及每個小九宮格裡都只能出現一次。</a:t>
            </a:r>
            <a:endParaRPr sz="22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722" name="Google Shape;722;p68"/>
          <p:cNvSpPr txBox="1"/>
          <p:nvPr>
            <p:ph idx="2" type="body"/>
          </p:nvPr>
        </p:nvSpPr>
        <p:spPr>
          <a:xfrm>
            <a:off x="8893324" y="132510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23" name="Google Shape;723;p6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數獨" id="724" name="Google Shape;72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1575" y="618075"/>
            <a:ext cx="4562475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69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  <p:sp>
        <p:nvSpPr>
          <p:cNvPr id="730" name="Google Shape;730;p69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31" name="Google Shape;731;p69"/>
          <p:cNvSpPr txBox="1"/>
          <p:nvPr>
            <p:ph idx="2" type="body"/>
          </p:nvPr>
        </p:nvSpPr>
        <p:spPr>
          <a:xfrm>
            <a:off x="4815599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32" name="Google Shape;732;p6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3" name="Google Shape;73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"/>
          <p:cNvSpPr txBox="1"/>
          <p:nvPr>
            <p:ph idx="1" type="body"/>
          </p:nvPr>
        </p:nvSpPr>
        <p:spPr>
          <a:xfrm>
            <a:off x="1821800" y="4440459"/>
            <a:ext cx="39027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7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7"/>
          <p:cNvSpPr txBox="1"/>
          <p:nvPr/>
        </p:nvSpPr>
        <p:spPr>
          <a:xfrm>
            <a:off x="1061356" y="281600"/>
            <a:ext cx="7532137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" sz="36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每個人都需要這三種學習方法,而且有的科目偏重某些學習方法,例如:數學絕對是實際算算看,比看解答和聽講解,更能讓你實際學會。</a:t>
            </a:r>
            <a:endParaRPr b="0" i="0" sz="36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" sz="36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如果你能</a:t>
            </a:r>
            <a:r>
              <a:rPr b="0" i="0" lang="en" sz="3600" u="none" cap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了解自己</a:t>
            </a:r>
            <a:r>
              <a:rPr b="0" i="0" lang="en" sz="36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的學習偏好,選擇適合的學習方法,事半功倍。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70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  <p:sp>
        <p:nvSpPr>
          <p:cNvPr id="739" name="Google Shape;739;p70"/>
          <p:cNvSpPr txBox="1"/>
          <p:nvPr>
            <p:ph idx="1" type="body"/>
          </p:nvPr>
        </p:nvSpPr>
        <p:spPr>
          <a:xfrm>
            <a:off x="1280700" y="1326150"/>
            <a:ext cx="65826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rPr lang="en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請同學分組討論有哪些增強記憶的方法？多多益善。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740" name="Google Shape;740;p70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71"/>
          <p:cNvSpPr txBox="1"/>
          <p:nvPr>
            <p:ph idx="1" type="body"/>
          </p:nvPr>
        </p:nvSpPr>
        <p:spPr>
          <a:xfrm>
            <a:off x="1821800" y="4440459"/>
            <a:ext cx="39027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6" name="Google Shape;746;p7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7" name="Google Shape;747;p71"/>
          <p:cNvSpPr txBox="1"/>
          <p:nvPr/>
        </p:nvSpPr>
        <p:spPr>
          <a:xfrm>
            <a:off x="1647600" y="1648200"/>
            <a:ext cx="5848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  <p:graphicFrame>
        <p:nvGraphicFramePr>
          <p:cNvPr id="748" name="Google Shape;748;p71"/>
          <p:cNvGraphicFramePr/>
          <p:nvPr/>
        </p:nvGraphicFramePr>
        <p:xfrm>
          <a:off x="591170" y="7869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{D73F167E-494A-4CFE-98D6-EE85B36C031D}</a:tableStyleId>
              </a:tblPr>
              <a:tblGrid>
                <a:gridCol w="3964700"/>
                <a:gridCol w="3996975"/>
              </a:tblGrid>
              <a:tr h="1722100">
                <a:tc>
                  <a:txBody>
                    <a:bodyPr/>
                    <a:lstStyle/>
                    <a:p>
                      <a:pPr indent="-304800" lvl="0" marL="304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" sz="2800" u="none" cap="none" strike="noStrike"/>
                        <a:t>(一)、定期運動。</a:t>
                      </a:r>
                      <a:endParaRPr b="1" sz="2800" u="none" cap="none" strike="noStrike"/>
                    </a:p>
                    <a:p>
                      <a:pPr indent="-304800" lvl="0" marL="3048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" sz="2800" u="none" cap="none" strike="noStrike"/>
                        <a:t>(二)、吃出好記性。</a:t>
                      </a:r>
                      <a:endParaRPr b="1" sz="2800" u="none" cap="none" strike="noStrike"/>
                    </a:p>
                    <a:p>
                      <a:pPr indent="-304800" lvl="0" marL="3048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" sz="2800" u="none" cap="none" strike="noStrike"/>
                        <a:t>(三)、勤做腦力練習。</a:t>
                      </a:r>
                      <a:endParaRPr b="1" sz="2800" u="none" cap="none" strike="noStrike"/>
                    </a:p>
                    <a:p>
                      <a:pPr indent="-304800" lvl="0" marL="3048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" sz="2800" u="none" cap="none" strike="noStrike"/>
                        <a:t>(四)、集中注意力。</a:t>
                      </a:r>
                      <a:endParaRPr b="1" sz="28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304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" sz="2800" u="none" cap="none" strike="noStrike"/>
                        <a:t>(五)、訓練觀察力、宮殿記憶法。</a:t>
                      </a:r>
                      <a:endParaRPr/>
                    </a:p>
                    <a:p>
                      <a:pPr indent="-304800" lvl="0" marL="3048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" sz="2800" u="none" cap="none" strike="noStrike"/>
                        <a:t>(六)、寫下來。</a:t>
                      </a:r>
                      <a:endParaRPr/>
                    </a:p>
                    <a:p>
                      <a:pPr indent="-304800" lvl="0" marL="3048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" sz="2800" u="none" cap="none" strike="noStrike"/>
                        <a:t>(七)、圖像化。</a:t>
                      </a:r>
                      <a:endParaRPr/>
                    </a:p>
                    <a:p>
                      <a:pPr indent="-304800" lvl="0" marL="3048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" sz="2800" u="none" cap="none" strike="noStrike"/>
                        <a:t>(八)、賦予意義、譬喻、類比。</a:t>
                      </a:r>
                      <a:endParaRPr b="1" sz="28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2"/>
          <p:cNvSpPr txBox="1"/>
          <p:nvPr>
            <p:ph idx="1" type="body"/>
          </p:nvPr>
        </p:nvSpPr>
        <p:spPr>
          <a:xfrm>
            <a:off x="1821800" y="4440459"/>
            <a:ext cx="39027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4" name="Google Shape;754;p72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5" name="Google Shape;755;p72"/>
          <p:cNvSpPr txBox="1"/>
          <p:nvPr/>
        </p:nvSpPr>
        <p:spPr>
          <a:xfrm>
            <a:off x="1647600" y="1648200"/>
            <a:ext cx="5848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  <p:graphicFrame>
        <p:nvGraphicFramePr>
          <p:cNvPr id="756" name="Google Shape;756;p72"/>
          <p:cNvGraphicFramePr/>
          <p:nvPr/>
        </p:nvGraphicFramePr>
        <p:xfrm>
          <a:off x="669284" y="7370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{D73F167E-494A-4CFE-98D6-EE85B36C031D}</a:tableStyleId>
              </a:tblPr>
              <a:tblGrid>
                <a:gridCol w="4502825"/>
                <a:gridCol w="3308475"/>
              </a:tblGrid>
              <a:tr h="381000">
                <a:tc>
                  <a:txBody>
                    <a:bodyPr/>
                    <a:lstStyle/>
                    <a:p>
                      <a:pPr indent="-304800" lvl="0" marL="304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" sz="2800" u="none" cap="none" strike="noStrike"/>
                        <a:t>(九)、練習資訊讀取法、多感官刺激法。</a:t>
                      </a:r>
                      <a:endParaRPr/>
                    </a:p>
                    <a:p>
                      <a:pPr indent="-304800" lvl="0" marL="3048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" sz="2800" u="none" cap="none" strike="noStrike"/>
                        <a:t>(十)、放鬆一下。</a:t>
                      </a:r>
                      <a:endParaRPr/>
                    </a:p>
                    <a:p>
                      <a:pPr indent="-304800" lvl="0" marL="3048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" sz="2800" u="none" cap="none" strike="noStrike"/>
                        <a:t>(十一)睡前閱讀或晨起閱讀。</a:t>
                      </a:r>
                      <a:endParaRPr/>
                    </a:p>
                    <a:p>
                      <a:pPr indent="-304800" lvl="0" marL="3048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" sz="2800" u="none" cap="none" strike="noStrike"/>
                        <a:t>(十二)字卡、間隔式記憶</a:t>
                      </a:r>
                      <a:endParaRPr b="1" sz="28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304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" sz="2800" u="none" cap="none" strike="noStrike"/>
                        <a:t>(十三)口訣、例句</a:t>
                      </a:r>
                      <a:endParaRPr b="1" sz="2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" sz="2800" u="none" cap="none" strike="noStrike"/>
                        <a:t>(十四)編成歌曲</a:t>
                      </a:r>
                      <a:endParaRPr b="1" sz="2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" sz="2800" u="none" cap="none" strike="noStrike"/>
                        <a:t>(十五)編成故事</a:t>
                      </a:r>
                      <a:endParaRPr b="1" sz="2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" sz="2800" u="none" cap="none" strike="noStrike"/>
                        <a:t>(十六)歸納法</a:t>
                      </a:r>
                      <a:endParaRPr b="1" sz="28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73"/>
          <p:cNvSpPr txBox="1"/>
          <p:nvPr>
            <p:ph type="title"/>
          </p:nvPr>
        </p:nvSpPr>
        <p:spPr>
          <a:xfrm>
            <a:off x="2467225" y="598070"/>
            <a:ext cx="395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rgbClr val="351C75"/>
                </a:solidFill>
              </a:rPr>
              <a:t>元素週期表</a:t>
            </a:r>
            <a:endParaRPr sz="3600">
              <a:solidFill>
                <a:srgbClr val="351C75"/>
              </a:solidFill>
            </a:endParaRPr>
          </a:p>
        </p:txBody>
      </p:sp>
      <p:sp>
        <p:nvSpPr>
          <p:cNvPr id="762" name="Google Shape;762;p73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3" name="Google Shape;763;p7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192" y="1274744"/>
            <a:ext cx="5487616" cy="3270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74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rgbClr val="351C75"/>
                </a:solidFill>
              </a:rPr>
              <a:t>元素週期表影片題目</a:t>
            </a:r>
            <a:endParaRPr sz="3600">
              <a:solidFill>
                <a:srgbClr val="351C75"/>
              </a:solidFill>
            </a:endParaRPr>
          </a:p>
        </p:txBody>
      </p:sp>
      <p:sp>
        <p:nvSpPr>
          <p:cNvPr id="769" name="Google Shape;769;p74"/>
          <p:cNvSpPr txBox="1"/>
          <p:nvPr>
            <p:ph idx="1" type="body"/>
          </p:nvPr>
        </p:nvSpPr>
        <p:spPr>
          <a:xfrm>
            <a:off x="499187" y="1098716"/>
            <a:ext cx="8145625" cy="1473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200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1.宇宙中含量最少最輕的元素？</a:t>
            </a:r>
            <a:br>
              <a:rPr lang="en" sz="3200">
                <a:solidFill>
                  <a:srgbClr val="222222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en" sz="3200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2.非常柔軟的金屬，可以用刀切開？</a:t>
            </a:r>
            <a:br>
              <a:rPr lang="en" sz="3200">
                <a:solidFill>
                  <a:srgbClr val="222222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en" sz="3200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3.海藍寶石、綠祖母寶石可以發現？</a:t>
            </a:r>
            <a:br>
              <a:rPr lang="en" sz="3200">
                <a:solidFill>
                  <a:srgbClr val="222222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en" sz="3200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4.海水中富含，該離子會和水產生劇烈反應？</a:t>
            </a:r>
            <a:br>
              <a:rPr lang="en" sz="3200">
                <a:solidFill>
                  <a:srgbClr val="222222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en" sz="3200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5.堅硬且輕，可做可樂罐？</a:t>
            </a:r>
            <a:endParaRPr sz="3200"/>
          </a:p>
        </p:txBody>
      </p:sp>
      <p:sp>
        <p:nvSpPr>
          <p:cNvPr id="770" name="Google Shape;770;p74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75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rgbClr val="351C75"/>
                </a:solidFill>
              </a:rPr>
              <a:t>元素週期表影片題目</a:t>
            </a:r>
            <a:endParaRPr sz="3600">
              <a:solidFill>
                <a:srgbClr val="351C75"/>
              </a:solidFill>
            </a:endParaRPr>
          </a:p>
        </p:txBody>
      </p:sp>
      <p:sp>
        <p:nvSpPr>
          <p:cNvPr id="776" name="Google Shape;776;p75"/>
          <p:cNvSpPr txBox="1"/>
          <p:nvPr>
            <p:ph idx="2" type="body"/>
          </p:nvPr>
        </p:nvSpPr>
        <p:spPr>
          <a:xfrm>
            <a:off x="939275" y="1326150"/>
            <a:ext cx="7265449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200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6.用於積體電路？</a:t>
            </a:r>
            <a:br>
              <a:rPr lang="en" sz="3200">
                <a:solidFill>
                  <a:srgbClr val="222222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en" sz="3200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7.可用來製作高磁力磁鐵？</a:t>
            </a:r>
            <a:br>
              <a:rPr lang="en" sz="3200">
                <a:solidFill>
                  <a:srgbClr val="222222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en" sz="3200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8.可使煙火呈現紅色？</a:t>
            </a:r>
            <a:br>
              <a:rPr lang="en" sz="3200">
                <a:solidFill>
                  <a:srgbClr val="222222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en" sz="3200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9.非常活躍的金屬，燃燒時呈現紫色？</a:t>
            </a:r>
            <a:br>
              <a:rPr lang="en" sz="3200">
                <a:solidFill>
                  <a:srgbClr val="222222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en" sz="3200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10.毒性很強的元素，常用來製作毒藥？</a:t>
            </a:r>
            <a:endParaRPr sz="3200"/>
          </a:p>
        </p:txBody>
      </p:sp>
      <p:sp>
        <p:nvSpPr>
          <p:cNvPr id="777" name="Google Shape;777;p75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7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3" name="Google Shape;783;p76"/>
          <p:cNvSpPr txBox="1"/>
          <p:nvPr/>
        </p:nvSpPr>
        <p:spPr>
          <a:xfrm>
            <a:off x="1073100" y="906975"/>
            <a:ext cx="69978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  1.宇宙中含量最少最輕的元素？氫H</a:t>
            </a:r>
            <a:br>
              <a:rPr b="0" i="0" lang="en" sz="2200" u="none" cap="none" strike="noStrike">
                <a:solidFill>
                  <a:srgbClr val="222222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b="0" i="0" lang="en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2.非常柔軟的金屬，可以用刀切開？鋰Li</a:t>
            </a:r>
            <a:br>
              <a:rPr b="0" i="0" lang="en" sz="2200" u="none" cap="none" strike="noStrike">
                <a:solidFill>
                  <a:srgbClr val="222222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b="0" i="0" lang="en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3.海藍寶石、綠祖母寶石可以發現？鈹Be</a:t>
            </a:r>
            <a:br>
              <a:rPr b="0" i="0" lang="en" sz="2200" u="none" cap="none" strike="noStrike">
                <a:solidFill>
                  <a:srgbClr val="222222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b="0" i="0" lang="en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4.海水中富含，該離子會和水產生劇烈反應？鈉Na</a:t>
            </a:r>
            <a:br>
              <a:rPr b="0" i="0" lang="en" sz="2200" u="none" cap="none" strike="noStrike">
                <a:solidFill>
                  <a:srgbClr val="222222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b="0" i="0" lang="en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5.堅硬且輕，可做可樂罐？鋁Al</a:t>
            </a:r>
            <a:br>
              <a:rPr b="0" i="0" lang="en" sz="2200" u="none" cap="none" strike="noStrike">
                <a:solidFill>
                  <a:srgbClr val="222222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b="0" i="0" lang="en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6.用於積體電路？矽Si</a:t>
            </a:r>
            <a:br>
              <a:rPr b="0" i="0" lang="en" sz="2200" u="none" cap="none" strike="noStrike">
                <a:solidFill>
                  <a:srgbClr val="222222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b="0" i="0" lang="en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7.可用來製作高磁力磁鐵？鈷Co</a:t>
            </a:r>
            <a:br>
              <a:rPr b="0" i="0" lang="en" sz="2200" u="none" cap="none" strike="noStrike">
                <a:solidFill>
                  <a:srgbClr val="222222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b="0" i="0" lang="en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8.可使煙火呈現紅色？鍶sr</a:t>
            </a:r>
            <a:br>
              <a:rPr b="0" i="0" lang="en" sz="2200" u="none" cap="none" strike="noStrike">
                <a:solidFill>
                  <a:srgbClr val="222222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b="0" i="0" lang="en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9.非常活躍的金屬，燃燒時呈現紫色？鉀K</a:t>
            </a:r>
            <a:br>
              <a:rPr b="0" i="0" lang="en" sz="2200" u="none" cap="none" strike="noStrike">
                <a:solidFill>
                  <a:srgbClr val="222222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b="0" i="0" lang="en" sz="2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10.毒性很強的元素，常用來製作毒藥？砷As</a:t>
            </a:r>
            <a:endParaRPr b="0" i="0" sz="2400" u="none" cap="none" strike="noStrike">
              <a:solidFill>
                <a:srgbClr val="000000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77"/>
          <p:cNvSpPr txBox="1"/>
          <p:nvPr>
            <p:ph type="title"/>
          </p:nvPr>
        </p:nvSpPr>
        <p:spPr>
          <a:xfrm>
            <a:off x="777000" y="607400"/>
            <a:ext cx="3665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200"/>
              <a:t>呂捷莫名其妙記憶法</a:t>
            </a:r>
            <a:endParaRPr sz="3200"/>
          </a:p>
        </p:txBody>
      </p:sp>
      <p:sp>
        <p:nvSpPr>
          <p:cNvPr id="789" name="Google Shape;789;p77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90" name="Google Shape;790;p77"/>
          <p:cNvSpPr txBox="1"/>
          <p:nvPr>
            <p:ph idx="2" type="body"/>
          </p:nvPr>
        </p:nvSpPr>
        <p:spPr>
          <a:xfrm>
            <a:off x="4815600" y="1201550"/>
            <a:ext cx="3665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39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791" name="Google Shape;791;p77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2" name="Google Shape;792;p7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200" y="1415280"/>
            <a:ext cx="3352175" cy="223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7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14136" l="0" r="0" t="14530"/>
          <a:stretch/>
        </p:blipFill>
        <p:spPr>
          <a:xfrm>
            <a:off x="4815600" y="1373538"/>
            <a:ext cx="4018939" cy="21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77"/>
          <p:cNvSpPr txBox="1"/>
          <p:nvPr>
            <p:ph type="title"/>
          </p:nvPr>
        </p:nvSpPr>
        <p:spPr>
          <a:xfrm>
            <a:off x="4815600" y="607400"/>
            <a:ext cx="3665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200"/>
              <a:t>朝代歌</a:t>
            </a:r>
            <a:endParaRPr sz="32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78"/>
          <p:cNvSpPr txBox="1"/>
          <p:nvPr>
            <p:ph type="title"/>
          </p:nvPr>
        </p:nvSpPr>
        <p:spPr>
          <a:xfrm>
            <a:off x="855300" y="607400"/>
            <a:ext cx="3473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沉澱ING</a:t>
            </a:r>
            <a:endParaRPr/>
          </a:p>
        </p:txBody>
      </p:sp>
      <p:sp>
        <p:nvSpPr>
          <p:cNvPr id="800" name="Google Shape;800;p78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801" name="Google Shape;801;p78"/>
          <p:cNvSpPr txBox="1"/>
          <p:nvPr>
            <p:ph idx="2" type="body"/>
          </p:nvPr>
        </p:nvSpPr>
        <p:spPr>
          <a:xfrm>
            <a:off x="4815600" y="1201550"/>
            <a:ext cx="3665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39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02" name="Google Shape;802;p7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3" name="Google Shape;803;p7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275" y="1385714"/>
            <a:ext cx="3473100" cy="1944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7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02550" y="1201552"/>
            <a:ext cx="2491200" cy="24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78"/>
          <p:cNvSpPr txBox="1"/>
          <p:nvPr>
            <p:ph type="title"/>
          </p:nvPr>
        </p:nvSpPr>
        <p:spPr>
          <a:xfrm>
            <a:off x="4717200" y="710575"/>
            <a:ext cx="3861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黃捷 元素週期表MV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79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記憶宮殿法、思維宮殿法</a:t>
            </a:r>
            <a:endParaRPr/>
          </a:p>
        </p:txBody>
      </p:sp>
      <p:sp>
        <p:nvSpPr>
          <p:cNvPr id="811" name="Google Shape;811;p79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812" name="Google Shape;812;p79"/>
          <p:cNvSpPr txBox="1"/>
          <p:nvPr>
            <p:ph idx="2" type="body"/>
          </p:nvPr>
        </p:nvSpPr>
        <p:spPr>
          <a:xfrm>
            <a:off x="4815600" y="1201550"/>
            <a:ext cx="3665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200">
                <a:solidFill>
                  <a:srgbClr val="030303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步驟一-打造宮殿</a:t>
            </a:r>
            <a:endParaRPr sz="2200">
              <a:solidFill>
                <a:srgbClr val="030303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200">
                <a:solidFill>
                  <a:srgbClr val="030303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步驟二-選定家具</a:t>
            </a:r>
            <a:endParaRPr sz="2200">
              <a:solidFill>
                <a:srgbClr val="030303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200">
                <a:solidFill>
                  <a:srgbClr val="030303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步驟三-圖像化資訊</a:t>
            </a:r>
            <a:endParaRPr sz="2200">
              <a:solidFill>
                <a:srgbClr val="030303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200">
                <a:solidFill>
                  <a:srgbClr val="030303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步驟四-放置資訊</a:t>
            </a:r>
            <a:endParaRPr sz="2200">
              <a:solidFill>
                <a:srgbClr val="030303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200">
                <a:solidFill>
                  <a:srgbClr val="030303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步驟五-走訪宮殿</a:t>
            </a:r>
            <a:endParaRPr sz="22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13" name="Google Shape;813;p7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4" name="Google Shape;814;p7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4150" y="1386900"/>
            <a:ext cx="3375357" cy="18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"/>
          <p:cNvSpPr txBox="1"/>
          <p:nvPr>
            <p:ph idx="1" type="body"/>
          </p:nvPr>
        </p:nvSpPr>
        <p:spPr>
          <a:xfrm>
            <a:off x="2788750" y="2161800"/>
            <a:ext cx="35664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3600">
                <a:solidFill>
                  <a:srgbClr val="45818E"/>
                </a:solidFill>
              </a:rPr>
              <a:t>第二節</a:t>
            </a:r>
            <a:endParaRPr b="1" sz="3600">
              <a:solidFill>
                <a:srgbClr val="45818E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SzPts val="2400"/>
              <a:buNone/>
            </a:pPr>
            <a:r>
              <a:rPr b="1"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你了解自己的學習風格嗎？</a:t>
            </a:r>
            <a:endParaRPr b="1"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80"/>
          <p:cNvSpPr txBox="1"/>
          <p:nvPr>
            <p:ph type="title"/>
          </p:nvPr>
        </p:nvSpPr>
        <p:spPr>
          <a:xfrm>
            <a:off x="2946600" y="595100"/>
            <a:ext cx="3250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超強單字記憶法</a:t>
            </a:r>
            <a:endParaRPr/>
          </a:p>
        </p:txBody>
      </p:sp>
      <p:sp>
        <p:nvSpPr>
          <p:cNvPr id="820" name="Google Shape;820;p80"/>
          <p:cNvSpPr txBox="1"/>
          <p:nvPr>
            <p:ph idx="2" type="body"/>
          </p:nvPr>
        </p:nvSpPr>
        <p:spPr>
          <a:xfrm>
            <a:off x="4815475" y="1483325"/>
            <a:ext cx="3665100" cy="20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200">
                <a:latin typeface="DFKai-SB"/>
                <a:ea typeface="DFKai-SB"/>
                <a:cs typeface="DFKai-SB"/>
                <a:sym typeface="DFKai-SB"/>
              </a:rPr>
              <a:t>請問影片中的英文老師推薦了哪些可以幫助同學背單字的方法呢</a:t>
            </a:r>
            <a:r>
              <a:rPr lang="en" sz="3200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？</a:t>
            </a:r>
            <a:endParaRPr sz="32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21" name="Google Shape;821;p80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2" name="Google Shape;822;p8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2350" y="1483325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8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8" name="Google Shape;828;p81"/>
          <p:cNvSpPr txBox="1"/>
          <p:nvPr/>
        </p:nvSpPr>
        <p:spPr>
          <a:xfrm>
            <a:off x="2243700" y="701550"/>
            <a:ext cx="46566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1.要有CONTEXT才記得牢</a:t>
            </a:r>
            <a:endParaRPr b="0" i="0" sz="33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2.字典推薦</a:t>
            </a:r>
            <a:endParaRPr b="0" i="0" sz="33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3.COLLOCATION搭配詞</a:t>
            </a:r>
            <a:endParaRPr b="0" i="0" sz="33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4.唸出聲、音節</a:t>
            </a:r>
            <a:endParaRPr b="0" i="0" sz="33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5.諧音</a:t>
            </a:r>
            <a:endParaRPr b="0" i="0" sz="33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6.QUIZLET&amp;FLASHCARD</a:t>
            </a:r>
            <a:endParaRPr b="0" i="0" sz="33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7.字根字首字尾E4F</a:t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7506A"/>
            </a:gs>
            <a:gs pos="100000">
              <a:srgbClr val="14151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82"/>
          <p:cNvSpPr txBox="1"/>
          <p:nvPr>
            <p:ph idx="4294967295" type="ctrTitle"/>
          </p:nvPr>
        </p:nvSpPr>
        <p:spPr>
          <a:xfrm>
            <a:off x="855300" y="179900"/>
            <a:ext cx="74334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Damion"/>
                <a:ea typeface="Damion"/>
                <a:cs typeface="Damion"/>
                <a:sym typeface="Damion"/>
              </a:rPr>
              <a:t>第十五節到第十八節 學習策略</a:t>
            </a:r>
            <a:endParaRPr b="0" i="0" sz="3600" u="none" cap="none" strike="noStrike">
              <a:solidFill>
                <a:schemeClr val="lt1"/>
              </a:solidFill>
              <a:latin typeface="Damion"/>
              <a:ea typeface="Damion"/>
              <a:cs typeface="Damion"/>
              <a:sym typeface="Damion"/>
            </a:endParaRPr>
          </a:p>
        </p:txBody>
      </p:sp>
      <p:grpSp>
        <p:nvGrpSpPr>
          <p:cNvPr id="834" name="Google Shape;834;p82"/>
          <p:cNvGrpSpPr/>
          <p:nvPr/>
        </p:nvGrpSpPr>
        <p:grpSpPr>
          <a:xfrm rot="2143579">
            <a:off x="4045711" y="1502868"/>
            <a:ext cx="1414481" cy="1414445"/>
            <a:chOff x="6643075" y="3664250"/>
            <a:chExt cx="407950" cy="407975"/>
          </a:xfrm>
        </p:grpSpPr>
        <p:sp>
          <p:nvSpPr>
            <p:cNvPr id="835" name="Google Shape;835;p82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82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7" name="Google Shape;837;p82"/>
          <p:cNvGrpSpPr/>
          <p:nvPr/>
        </p:nvGrpSpPr>
        <p:grpSpPr>
          <a:xfrm rot="1556271">
            <a:off x="3365878" y="2587737"/>
            <a:ext cx="581555" cy="581522"/>
            <a:chOff x="576250" y="4319400"/>
            <a:chExt cx="442075" cy="442050"/>
          </a:xfrm>
        </p:grpSpPr>
        <p:sp>
          <p:nvSpPr>
            <p:cNvPr id="838" name="Google Shape;838;p82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82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82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82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2" name="Google Shape;842;p82"/>
          <p:cNvSpPr/>
          <p:nvPr/>
        </p:nvSpPr>
        <p:spPr>
          <a:xfrm rot="2143861">
            <a:off x="3892821" y="1267696"/>
            <a:ext cx="221092" cy="211107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82"/>
          <p:cNvSpPr/>
          <p:nvPr/>
        </p:nvSpPr>
        <p:spPr>
          <a:xfrm rot="4841034">
            <a:off x="5319352" y="2733397"/>
            <a:ext cx="335591" cy="32046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82"/>
          <p:cNvSpPr/>
          <p:nvPr/>
        </p:nvSpPr>
        <p:spPr>
          <a:xfrm rot="2144043">
            <a:off x="5716709" y="2699291"/>
            <a:ext cx="134456" cy="12838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82"/>
          <p:cNvSpPr/>
          <p:nvPr/>
        </p:nvSpPr>
        <p:spPr>
          <a:xfrm rot="3423587">
            <a:off x="3291240" y="2145886"/>
            <a:ext cx="134413" cy="12840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82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83"/>
          <p:cNvSpPr txBox="1"/>
          <p:nvPr>
            <p:ph idx="1" type="body"/>
          </p:nvPr>
        </p:nvSpPr>
        <p:spPr>
          <a:xfrm>
            <a:off x="2594925" y="1668150"/>
            <a:ext cx="3760200" cy="13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 第十五節 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費曼學習法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83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84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858" name="Google Shape;858;p84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859" name="Google Shape;859;p84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/>
              <a:t>費曼學習法</a:t>
            </a:r>
            <a:endParaRPr sz="3800"/>
          </a:p>
        </p:txBody>
      </p:sp>
      <p:sp>
        <p:nvSpPr>
          <p:cNvPr id="860" name="Google Shape;860;p84"/>
          <p:cNvSpPr txBox="1"/>
          <p:nvPr>
            <p:ph idx="2" type="body"/>
          </p:nvPr>
        </p:nvSpPr>
        <p:spPr>
          <a:xfrm>
            <a:off x="4815599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rPr lang="en" sz="3600">
                <a:latin typeface="DFKai-SB"/>
                <a:ea typeface="DFKai-SB"/>
                <a:cs typeface="DFKai-SB"/>
                <a:sym typeface="DFKai-SB"/>
              </a:rPr>
              <a:t>費曼學習法有那四個步驟呢</a:t>
            </a:r>
            <a:r>
              <a:rPr lang="en" sz="3200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？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861" name="Google Shape;861;p8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275" y="1201550"/>
            <a:ext cx="3473100" cy="204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85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7" name="Google Shape;867;p85"/>
          <p:cNvSpPr txBox="1"/>
          <p:nvPr/>
        </p:nvSpPr>
        <p:spPr>
          <a:xfrm>
            <a:off x="1585800" y="1371150"/>
            <a:ext cx="59724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一、選擇並教授</a:t>
            </a:r>
            <a:r>
              <a:rPr b="1" i="0" lang="en" sz="36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b="1" i="0" sz="36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二、發現不能理解的地方。</a:t>
            </a:r>
            <a:endParaRPr b="1" i="0" sz="36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三、重新學習。</a:t>
            </a:r>
            <a:endParaRPr b="1" i="0" sz="36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四、簡化。</a:t>
            </a:r>
            <a:endParaRPr b="0" i="0" sz="3600" u="none" cap="none" strike="noStrike">
              <a:solidFill>
                <a:srgbClr val="000000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86"/>
          <p:cNvSpPr txBox="1"/>
          <p:nvPr>
            <p:ph idx="1" type="body"/>
          </p:nvPr>
        </p:nvSpPr>
        <p:spPr>
          <a:xfrm>
            <a:off x="1821800" y="4440459"/>
            <a:ext cx="39027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3" name="Google Shape;873;p8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4" name="Google Shape;874;p86"/>
          <p:cNvSpPr txBox="1"/>
          <p:nvPr/>
        </p:nvSpPr>
        <p:spPr>
          <a:xfrm>
            <a:off x="3097763" y="250685"/>
            <a:ext cx="294847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二、實地操作</a:t>
            </a:r>
            <a:endParaRPr/>
          </a:p>
        </p:txBody>
      </p:sp>
      <p:sp>
        <p:nvSpPr>
          <p:cNvPr id="875" name="Google Shape;875;p86"/>
          <p:cNvSpPr/>
          <p:nvPr/>
        </p:nvSpPr>
        <p:spPr>
          <a:xfrm>
            <a:off x="4273420" y="1332367"/>
            <a:ext cx="1504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76" name="Google Shape;876;p86"/>
          <p:cNvGraphicFramePr/>
          <p:nvPr/>
        </p:nvGraphicFramePr>
        <p:xfrm>
          <a:off x="998374" y="82647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{D73F167E-494A-4CFE-98D6-EE85B36C031D}</a:tableStyleId>
              </a:tblPr>
              <a:tblGrid>
                <a:gridCol w="765175"/>
                <a:gridCol w="970325"/>
                <a:gridCol w="4450700"/>
                <a:gridCol w="1455575"/>
              </a:tblGrid>
              <a:tr h="118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順序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項目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內容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</a:tr>
              <a:tr h="2753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主角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名字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</a:tr>
              <a:tr h="3421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頭銜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與主題相關職稱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背景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種族、家世、職業、學習過程、社會環境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轉折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衝突、低潮、意外、機緣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</a:tr>
              <a:tr h="2753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努力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具體事件、態度表現、付出時間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</a:tr>
              <a:tr h="3421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成就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事業表現、比賽成果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</a:tr>
              <a:tr h="3668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點睛筆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經典名言、代表軼事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</a:tr>
              <a:tr h="2753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心得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對人生的啟發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4500" marL="245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7"/>
          <p:cNvSpPr txBox="1"/>
          <p:nvPr>
            <p:ph idx="1" type="body"/>
          </p:nvPr>
        </p:nvSpPr>
        <p:spPr>
          <a:xfrm>
            <a:off x="2594925" y="1668150"/>
            <a:ext cx="3760200" cy="13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 第十六節 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康乃爾筆記法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87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88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400"/>
              <a:buNone/>
            </a:pPr>
            <a:r>
              <a:rPr lang="en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請同學討論，什麼樣的筆記是NG筆記？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88" name="Google Shape;888;p8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9" name="Google Shape;889;p88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8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95" name="Google Shape;895;p89"/>
          <p:cNvGraphicFramePr/>
          <p:nvPr/>
        </p:nvGraphicFramePr>
        <p:xfrm>
          <a:off x="433425" y="82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{D73F167E-494A-4CFE-98D6-EE85B36C031D}</a:tableStyleId>
              </a:tblPr>
              <a:tblGrid>
                <a:gridCol w="4271325"/>
                <a:gridCol w="4005825"/>
              </a:tblGrid>
              <a:tr h="3352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1.只會跟著</a:t>
                      </a:r>
                      <a:r>
                        <a:rPr b="1" lang="en" sz="2400" u="none" cap="none" strike="noStrike"/>
                        <a:t>「抄」黑板</a:t>
                      </a:r>
                      <a:r>
                        <a:rPr lang="en" sz="2400" u="none" cap="none" strike="noStrike"/>
                        <a:t>，老師講的每句都好重要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2.大量文字，絕</a:t>
                      </a:r>
                      <a:r>
                        <a:rPr b="1" lang="en" sz="2400" u="none" cap="none" strike="noStrike"/>
                        <a:t>無「表格＋圖示」</a:t>
                      </a:r>
                      <a:endParaRPr b="1"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3.筆記滿滿都是字，絕</a:t>
                      </a:r>
                      <a:r>
                        <a:rPr b="1" lang="en" sz="2400" u="none" cap="none" strike="noStrike"/>
                        <a:t>不留白</a:t>
                      </a:r>
                      <a:endParaRPr b="1"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4.自認</a:t>
                      </a:r>
                      <a:r>
                        <a:rPr b="1" lang="en" sz="2400" u="none" cap="none" strike="noStrike"/>
                        <a:t>咬文嚼字</a:t>
                      </a:r>
                      <a:r>
                        <a:rPr lang="en" sz="2400" u="none" cap="none" strike="noStrike"/>
                        <a:t>，才是有深度的筆記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5.喜歡用</a:t>
                      </a:r>
                      <a:r>
                        <a:rPr b="1" lang="en" sz="2400" u="none" cap="none" strike="noStrike"/>
                        <a:t>大量色筆</a:t>
                      </a:r>
                      <a:r>
                        <a:rPr lang="en" sz="2400" u="none" cap="none" strike="noStrike"/>
                        <a:t>畫重點</a:t>
                      </a:r>
                      <a:endParaRPr sz="2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6.講義、</a:t>
                      </a:r>
                      <a:r>
                        <a:rPr b="1" lang="en" sz="2400" u="none" cap="none" strike="noStrike"/>
                        <a:t>課本抄</a:t>
                      </a:r>
                      <a:r>
                        <a:rPr lang="en" sz="2400" u="none" cap="none" strike="noStrike"/>
                        <a:t>一遍，就認為是筆記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7.訂正錯誤題目，</a:t>
                      </a:r>
                      <a:r>
                        <a:rPr b="1" lang="en" sz="2400" u="none" cap="none" strike="noStrike"/>
                        <a:t>隨拿隨記</a:t>
                      </a:r>
                      <a:endParaRPr b="1"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8.筆記不手寫，</a:t>
                      </a:r>
                      <a:r>
                        <a:rPr b="1" lang="en" sz="2400" u="none" cap="none" strike="noStrike"/>
                        <a:t>3C 打字</a:t>
                      </a:r>
                      <a:r>
                        <a:rPr lang="en" sz="2400" u="none" cap="none" strike="noStrike"/>
                        <a:t>才方便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9.字跡</a:t>
                      </a:r>
                      <a:r>
                        <a:rPr b="1" lang="en" sz="2400" u="none" cap="none" strike="noStrike"/>
                        <a:t>潦草</a:t>
                      </a:r>
                      <a:r>
                        <a:rPr lang="en" sz="2400" u="none" cap="none" strike="noStrike"/>
                        <a:t>，只好重新謄入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10.筆記抄歸抄，回家</a:t>
                      </a:r>
                      <a:r>
                        <a:rPr b="1" lang="en" sz="2400" u="none" cap="none" strike="noStrike"/>
                        <a:t>擺一邊</a:t>
                      </a:r>
                      <a:endParaRPr b="1" sz="2400" u="none" cap="none" strike="noStrike"/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"/>
          <p:cNvSpPr txBox="1"/>
          <p:nvPr>
            <p:ph idx="1" type="body"/>
          </p:nvPr>
        </p:nvSpPr>
        <p:spPr>
          <a:xfrm>
            <a:off x="1821800" y="4440459"/>
            <a:ext cx="39027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9"/>
          <p:cNvSpPr txBox="1"/>
          <p:nvPr/>
        </p:nvSpPr>
        <p:spPr>
          <a:xfrm>
            <a:off x="618641" y="1062077"/>
            <a:ext cx="8136293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所羅門學習風格測試結果及分析量表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1.在下表適當的地方填上“1” (例:如果你第3題的答案為 a,在第3題的 a 欄填上“1”；如果第15題的答案為 b,在第15題的 b 欄填上“1”)。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90"/>
          <p:cNvSpPr txBox="1"/>
          <p:nvPr>
            <p:ph idx="1" type="body"/>
          </p:nvPr>
        </p:nvSpPr>
        <p:spPr>
          <a:xfrm>
            <a:off x="855300" y="1003700"/>
            <a:ext cx="74334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1.製作課前筆記的關鍵在哪裡，要掌握什麼東西？</a:t>
            </a:r>
            <a:endParaRPr b="1" sz="36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2.製作課中筆記最重要的原則是什麼？</a:t>
            </a:r>
            <a:endParaRPr b="1" sz="36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901" name="Google Shape;901;p90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2" name="Google Shape;902;p90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9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8" name="Google Shape;908;p91"/>
          <p:cNvSpPr txBox="1"/>
          <p:nvPr/>
        </p:nvSpPr>
        <p:spPr>
          <a:xfrm>
            <a:off x="2999100" y="1207142"/>
            <a:ext cx="3145800" cy="18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72727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1" i="0" lang="en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目錄/標題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72727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b="1" i="0" lang="en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黃金三分割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92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914" name="Google Shape;914;p92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15" name="Google Shape;915;p92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康乃爾筆記法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916" name="Google Shape;916;p92"/>
          <p:cNvSpPr txBox="1"/>
          <p:nvPr>
            <p:ph idx="2" type="body"/>
          </p:nvPr>
        </p:nvSpPr>
        <p:spPr>
          <a:xfrm>
            <a:off x="4815599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rPr lang="en" sz="3600">
                <a:latin typeface="DFKai-SB"/>
                <a:ea typeface="DFKai-SB"/>
                <a:cs typeface="DFKai-SB"/>
                <a:sym typeface="DFKai-SB"/>
              </a:rPr>
              <a:t>康乃爾筆記法的重點有哪些</a:t>
            </a:r>
            <a:r>
              <a:rPr lang="en" sz="3200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？</a:t>
            </a:r>
            <a:r>
              <a:rPr lang="en" sz="3600"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917" name="Google Shape;917;p9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1700" y="1201550"/>
            <a:ext cx="2491200" cy="24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3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3" name="Google Shape;923;p93"/>
          <p:cNvSpPr txBox="1"/>
          <p:nvPr/>
        </p:nvSpPr>
        <p:spPr>
          <a:xfrm>
            <a:off x="267600" y="1803450"/>
            <a:ext cx="9144000" cy="15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" sz="3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分三部分「關鍵字、板書筆記、總結」。</a:t>
            </a:r>
            <a:endParaRPr b="1" i="0" sz="3400" u="none" cap="none" strike="noStrike">
              <a:solidFill>
                <a:srgbClr val="000000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" sz="3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5R筆記法：紀錄、簡化、背誦、思考、複習。</a:t>
            </a:r>
            <a:endParaRPr b="1" i="0" sz="3400" u="none" cap="none" strike="noStrike">
              <a:solidFill>
                <a:srgbClr val="000000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94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929" name="Google Shape;929;p94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30" name="Google Shape;930;p94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「</a:t>
            </a:r>
            <a:r>
              <a:rPr b="1" lang="en" sz="3600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大腦喜歡這樣學</a:t>
            </a:r>
            <a:r>
              <a:rPr lang="en" sz="3600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」的</a:t>
            </a:r>
            <a:r>
              <a:rPr lang="en" sz="3600">
                <a:solidFill>
                  <a:schemeClr val="accent1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康乃爾筆記法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931" name="Google Shape;931;p94"/>
          <p:cNvSpPr txBox="1"/>
          <p:nvPr>
            <p:ph idx="2" type="body"/>
          </p:nvPr>
        </p:nvSpPr>
        <p:spPr>
          <a:xfrm>
            <a:off x="4815599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rPr lang="en" sz="3600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請同學使用康乃爾筆記法重點整理</a:t>
            </a:r>
            <a:r>
              <a:rPr lang="en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「</a:t>
            </a:r>
            <a:r>
              <a:rPr b="1" lang="en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大腦喜歡這樣學</a:t>
            </a:r>
            <a:r>
              <a:rPr lang="en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」</a:t>
            </a:r>
            <a:r>
              <a:rPr lang="en" sz="3600"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932" name="Google Shape;932;p9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300" y="1091500"/>
            <a:ext cx="2349050" cy="288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95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938" name="Google Shape;938;p95"/>
          <p:cNvGraphicFramePr/>
          <p:nvPr/>
        </p:nvGraphicFramePr>
        <p:xfrm>
          <a:off x="370700" y="101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{D73F167E-494A-4CFE-98D6-EE85B36C031D}</a:tableStyleId>
              </a:tblPr>
              <a:tblGrid>
                <a:gridCol w="2859125"/>
                <a:gridCol w="5543475"/>
              </a:tblGrid>
              <a:tr h="2449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cap="none" strike="noStrike">
                          <a:highlight>
                            <a:srgbClr val="FFFFFF"/>
                          </a:highlight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1.大腦的思維模式</a:t>
                      </a:r>
                      <a:endParaRPr sz="2200" u="none" cap="none" strike="noStrike">
                        <a:highlight>
                          <a:srgbClr val="FFFFFF"/>
                        </a:highlight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cap="none" strike="noStrike">
                          <a:highlight>
                            <a:srgbClr val="FFFFFF"/>
                          </a:highlight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2.如何增加學習效率</a:t>
                      </a:r>
                      <a:endParaRPr sz="2200" u="none" cap="none" strike="noStrike">
                        <a:highlight>
                          <a:srgbClr val="FFFFFF"/>
                        </a:highlight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cap="none" strike="noStrike">
                          <a:highlight>
                            <a:srgbClr val="FFFFFF"/>
                          </a:highlight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3.如何增強記憶 </a:t>
                      </a:r>
                      <a:endParaRPr sz="2200" u="none" cap="none" strike="noStrike">
                        <a:highlight>
                          <a:srgbClr val="FFFFFF"/>
                        </a:highlight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cap="none" strike="noStrike">
                          <a:highlight>
                            <a:srgbClr val="FFFFFF"/>
                          </a:highlight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4.如何驗收成果</a:t>
                      </a:r>
                      <a:endParaRPr sz="2200" u="none" cap="none" strike="noStrike">
                        <a:highlight>
                          <a:srgbClr val="FFFFFF"/>
                        </a:highlight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cap="none" strike="noStrike">
                          <a:highlight>
                            <a:srgbClr val="FFFFFF"/>
                          </a:highlight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1.大腦的思維模式：專注模式VS發散模式 </a:t>
                      </a:r>
                      <a:endParaRPr sz="2200" u="none" cap="none" strike="noStrike">
                        <a:highlight>
                          <a:srgbClr val="FFFFFF"/>
                        </a:highlight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cap="none" strike="noStrike">
                          <a:highlight>
                            <a:srgbClr val="FFFFFF"/>
                          </a:highlight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2.如何增加學習效率：建構概念組塊(因果、時序、程度)、善用回想、少量多餐、好好睡覺</a:t>
                      </a:r>
                      <a:endParaRPr sz="2200" u="none" cap="none" strike="noStrike">
                        <a:highlight>
                          <a:srgbClr val="FFFFFF"/>
                        </a:highlight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cap="none" strike="noStrike">
                          <a:highlight>
                            <a:srgbClr val="FFFFFF"/>
                          </a:highlight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3.如何增強記憶：增加感官刺激、類比法、間隔式練習(令人難忘、重複出現) </a:t>
                      </a:r>
                      <a:endParaRPr sz="2200" u="none" cap="none" strike="noStrike">
                        <a:highlight>
                          <a:srgbClr val="FFFFFF"/>
                        </a:highlight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cap="none" strike="noStrike">
                          <a:highlight>
                            <a:srgbClr val="FFFFFF"/>
                          </a:highlight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4.如何驗收成果：轉述給他人、自己舉例。</a:t>
                      </a:r>
                      <a:endParaRPr sz="2200" u="none" cap="none" strike="noStrike">
                        <a:highlight>
                          <a:srgbClr val="FFFFFF"/>
                        </a:highlight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05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cap="none" strike="noStrike">
                          <a:highlight>
                            <a:srgbClr val="FFFFFF"/>
                          </a:highlight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    透過《大腦喜歡這樣學》這本書，整理出許多學習策略，若能多加善用，必能使學習更上一層樓。</a:t>
                      </a:r>
                      <a:endParaRPr sz="2200" u="none" cap="none" strike="noStrike">
                        <a:highlight>
                          <a:srgbClr val="FFFFFF"/>
                        </a:highlight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96"/>
          <p:cNvSpPr txBox="1"/>
          <p:nvPr>
            <p:ph idx="1" type="body"/>
          </p:nvPr>
        </p:nvSpPr>
        <p:spPr>
          <a:xfrm>
            <a:off x="1821800" y="4440459"/>
            <a:ext cx="39027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4" name="Google Shape;944;p9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5" name="Google Shape;945;p96"/>
          <p:cNvSpPr txBox="1"/>
          <p:nvPr/>
        </p:nvSpPr>
        <p:spPr>
          <a:xfrm>
            <a:off x="1166326" y="538786"/>
            <a:ext cx="6811348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優等生的 8 大黃金筆記原則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聽講</a:t>
            </a: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為主,筆記為輔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筆記簡潔扼要,聽關鍵語、記</a:t>
            </a:r>
            <a:r>
              <a:rPr b="0" i="0" lang="en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關鍵字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善用</a:t>
            </a:r>
            <a:r>
              <a:rPr b="0" i="0" lang="en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表格</a:t>
            </a: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、圖示及符號做輔助整理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空間</a:t>
            </a:r>
            <a:r>
              <a:rPr b="0" i="0" lang="en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留白</a:t>
            </a: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,別怕浪費紙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自己的筆記,用</a:t>
            </a:r>
            <a:r>
              <a:rPr b="0" i="0" lang="en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自己的話</a:t>
            </a: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寫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顏色</a:t>
            </a: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管理,區分重點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錯題筆記,徹底</a:t>
            </a:r>
            <a:r>
              <a:rPr b="0" i="0" lang="en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更正</a:t>
            </a: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錯誤</a:t>
            </a: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97"/>
          <p:cNvSpPr txBox="1"/>
          <p:nvPr>
            <p:ph idx="1" type="body"/>
          </p:nvPr>
        </p:nvSpPr>
        <p:spPr>
          <a:xfrm>
            <a:off x="2594925" y="1668150"/>
            <a:ext cx="3760200" cy="13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 第十七節 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SzPts val="2400"/>
              <a:buNone/>
            </a:pPr>
            <a:r>
              <a:rPr lang="en" sz="3600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麥肯錫筆記法</a:t>
            </a:r>
            <a:endParaRPr sz="3600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97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98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957" name="Google Shape;957;p9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58" name="Google Shape;958;p98"/>
          <p:cNvSpPr txBox="1"/>
          <p:nvPr>
            <p:ph type="title"/>
          </p:nvPr>
        </p:nvSpPr>
        <p:spPr>
          <a:xfrm>
            <a:off x="855300" y="80525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SzPts val="3400"/>
              <a:buNone/>
            </a:pPr>
            <a:r>
              <a:rPr lang="en" sz="3600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麥肯錫筆記法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959" name="Google Shape;959;p98"/>
          <p:cNvSpPr txBox="1"/>
          <p:nvPr>
            <p:ph idx="2" type="body"/>
          </p:nvPr>
        </p:nvSpPr>
        <p:spPr>
          <a:xfrm>
            <a:off x="4815599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rPr lang="en" sz="3600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請問麥肯錫筆記法有哪些重點</a:t>
            </a:r>
            <a:r>
              <a:rPr lang="en" sz="3200">
                <a:solidFill>
                  <a:srgbClr val="222222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？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960" name="Google Shape;960;p9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275" y="1271800"/>
            <a:ext cx="3473100" cy="24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9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6" name="Google Shape;966;p99"/>
          <p:cNvSpPr txBox="1"/>
          <p:nvPr/>
        </p:nvSpPr>
        <p:spPr>
          <a:xfrm>
            <a:off x="1098000" y="955500"/>
            <a:ext cx="6948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第一步：找出真正的問題</a:t>
            </a:r>
            <a:endParaRPr b="0" i="0" sz="3600" u="none" cap="none" strike="noStrike">
              <a:solidFill>
                <a:srgbClr val="000000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第二步：建立一個假設</a:t>
            </a:r>
            <a:endParaRPr b="0" i="0" sz="36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第三步：驗證假設</a:t>
            </a:r>
            <a:endParaRPr b="0" i="0" sz="36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第四步：取得成果</a:t>
            </a:r>
            <a:endParaRPr b="0" i="0" sz="3600" u="none" cap="none" strike="noStrike">
              <a:solidFill>
                <a:srgbClr val="000000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bastian template">
  <a:themeElements>
    <a:clrScheme name="Custom 347">
      <a:dk1>
        <a:srgbClr val="2C3242"/>
      </a:dk1>
      <a:lt1>
        <a:srgbClr val="FFFFFF"/>
      </a:lt1>
      <a:dk2>
        <a:srgbClr val="918899"/>
      </a:dk2>
      <a:lt2>
        <a:srgbClr val="EFEDF1"/>
      </a:lt2>
      <a:accent1>
        <a:srgbClr val="7F67B6"/>
      </a:accent1>
      <a:accent2>
        <a:srgbClr val="6A8BE2"/>
      </a:accent2>
      <a:accent3>
        <a:srgbClr val="7FC29D"/>
      </a:accent3>
      <a:accent4>
        <a:srgbClr val="FCCA39"/>
      </a:accent4>
      <a:accent5>
        <a:srgbClr val="F98C32"/>
      </a:accent5>
      <a:accent6>
        <a:srgbClr val="E63350"/>
      </a:accent6>
      <a:hlink>
        <a:srgbClr val="7F67B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主要賽事">
  <a:themeElements>
    <a:clrScheme name="主要賽事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